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11" r:id="rId5"/>
  </p:sldMasterIdLst>
  <p:notesMasterIdLst>
    <p:notesMasterId r:id="rId19"/>
  </p:notesMasterIdLst>
  <p:sldIdLst>
    <p:sldId id="276" r:id="rId6"/>
    <p:sldId id="256" r:id="rId7"/>
    <p:sldId id="267" r:id="rId8"/>
    <p:sldId id="3320" r:id="rId9"/>
    <p:sldId id="1569" r:id="rId10"/>
    <p:sldId id="1737" r:id="rId11"/>
    <p:sldId id="1562" r:id="rId12"/>
    <p:sldId id="3355" r:id="rId13"/>
    <p:sldId id="1572" r:id="rId14"/>
    <p:sldId id="271" r:id="rId15"/>
    <p:sldId id="1589" r:id="rId16"/>
    <p:sldId id="258"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68" autoAdjust="0"/>
  </p:normalViewPr>
  <p:slideViewPr>
    <p:cSldViewPr snapToGrid="0">
      <p:cViewPr varScale="1">
        <p:scale>
          <a:sx n="67" d="100"/>
          <a:sy n="67" d="100"/>
        </p:scale>
        <p:origin x="1267" y="48"/>
      </p:cViewPr>
      <p:guideLst/>
    </p:cSldViewPr>
  </p:slideViewPr>
  <p:notesTextViewPr>
    <p:cViewPr>
      <p:scale>
        <a:sx n="1" d="1"/>
        <a:sy n="1" d="1"/>
      </p:scale>
      <p:origin x="0" y="-427"/>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9C6BCA04-1FA6-4079-9A4B-44036BB18EA5}"/>
    <pc:docChg chg="custSel modSld modMainMaster">
      <pc:chgData name="Marco Minerva" userId="4af1190e2b3b463e" providerId="LiveId" clId="{9C6BCA04-1FA6-4079-9A4B-44036BB18EA5}" dt="2019-06-07T10:57:11.552" v="24" actId="1076"/>
      <pc:docMkLst>
        <pc:docMk/>
      </pc:docMkLst>
      <pc:sldChg chg="addSp delSp modSp">
        <pc:chgData name="Marco Minerva" userId="4af1190e2b3b463e" providerId="LiveId" clId="{9C6BCA04-1FA6-4079-9A4B-44036BB18EA5}" dt="2019-06-01T10:48:51.111" v="2" actId="478"/>
        <pc:sldMkLst>
          <pc:docMk/>
          <pc:sldMk cId="841029428" sldId="258"/>
        </pc:sldMkLst>
        <pc:spChg chg="del">
          <ac:chgData name="Marco Minerva" userId="4af1190e2b3b463e" providerId="LiveId" clId="{9C6BCA04-1FA6-4079-9A4B-44036BB18EA5}" dt="2019-06-01T10:48:48.341" v="0" actId="478"/>
          <ac:spMkLst>
            <pc:docMk/>
            <pc:sldMk cId="841029428" sldId="258"/>
            <ac:spMk id="2" creationId="{CB0AB5B4-9D22-47D2-B64D-6B63C23C1BDE}"/>
          </ac:spMkLst>
        </pc:spChg>
        <pc:spChg chg="del">
          <ac:chgData name="Marco Minerva" userId="4af1190e2b3b463e" providerId="LiveId" clId="{9C6BCA04-1FA6-4079-9A4B-44036BB18EA5}" dt="2019-06-01T10:48:51.111" v="2" actId="478"/>
          <ac:spMkLst>
            <pc:docMk/>
            <pc:sldMk cId="841029428" sldId="258"/>
            <ac:spMk id="4" creationId="{382CD204-C046-4D2D-AD94-17ECBA87B1D4}"/>
          </ac:spMkLst>
        </pc:spChg>
        <pc:spChg chg="add del mod">
          <ac:chgData name="Marco Minerva" userId="4af1190e2b3b463e" providerId="LiveId" clId="{9C6BCA04-1FA6-4079-9A4B-44036BB18EA5}" dt="2019-06-01T10:48:49.691" v="1" actId="478"/>
          <ac:spMkLst>
            <pc:docMk/>
            <pc:sldMk cId="841029428" sldId="258"/>
            <ac:spMk id="5" creationId="{CF43248E-DD9C-42F1-9CC0-0B527BD214AA}"/>
          </ac:spMkLst>
        </pc:spChg>
      </pc:sldChg>
      <pc:sldChg chg="addSp delSp modSp">
        <pc:chgData name="Marco Minerva" userId="4af1190e2b3b463e" providerId="LiveId" clId="{9C6BCA04-1FA6-4079-9A4B-44036BB18EA5}" dt="2019-06-07T10:57:11.552" v="24" actId="1076"/>
        <pc:sldMkLst>
          <pc:docMk/>
          <pc:sldMk cId="500160506" sldId="1562"/>
        </pc:sldMkLst>
        <pc:spChg chg="del mod">
          <ac:chgData name="Marco Minerva" userId="4af1190e2b3b463e" providerId="LiveId" clId="{9C6BCA04-1FA6-4079-9A4B-44036BB18EA5}" dt="2019-06-07T10:56:58.667" v="16" actId="478"/>
          <ac:spMkLst>
            <pc:docMk/>
            <pc:sldMk cId="500160506" sldId="1562"/>
            <ac:spMk id="2" creationId="{00000000-0000-0000-0000-000000000000}"/>
          </ac:spMkLst>
        </pc:spChg>
        <pc:spChg chg="mod">
          <ac:chgData name="Marco Minerva" userId="4af1190e2b3b463e" providerId="LiveId" clId="{9C6BCA04-1FA6-4079-9A4B-44036BB18EA5}" dt="2019-06-07T10:57:11.552" v="24" actId="1076"/>
          <ac:spMkLst>
            <pc:docMk/>
            <pc:sldMk cId="500160506" sldId="1562"/>
            <ac:spMk id="4" creationId="{05B1F4FD-2A3D-4260-8BDF-F1966311F10A}"/>
          </ac:spMkLst>
        </pc:spChg>
        <pc:spChg chg="add del mod">
          <ac:chgData name="Marco Minerva" userId="4af1190e2b3b463e" providerId="LiveId" clId="{9C6BCA04-1FA6-4079-9A4B-44036BB18EA5}" dt="2019-06-07T10:57:00.954" v="17" actId="478"/>
          <ac:spMkLst>
            <pc:docMk/>
            <pc:sldMk cId="500160506" sldId="1562"/>
            <ac:spMk id="6" creationId="{AFA5049B-DEB6-438A-AA83-58E8C28F8F5F}"/>
          </ac:spMkLst>
        </pc:spChg>
        <pc:spChg chg="add mod">
          <ac:chgData name="Marco Minerva" userId="4af1190e2b3b463e" providerId="LiveId" clId="{9C6BCA04-1FA6-4079-9A4B-44036BB18EA5}" dt="2019-06-07T10:57:07.880" v="23" actId="20577"/>
          <ac:spMkLst>
            <pc:docMk/>
            <pc:sldMk cId="500160506" sldId="1562"/>
            <ac:spMk id="7" creationId="{895EA8E3-0D7B-4A67-AC6B-8221FEDDF4C8}"/>
          </ac:spMkLst>
        </pc:spChg>
      </pc:sldChg>
      <pc:sldChg chg="modSp modNotesTx">
        <pc:chgData name="Marco Minerva" userId="4af1190e2b3b463e" providerId="LiveId" clId="{9C6BCA04-1FA6-4079-9A4B-44036BB18EA5}" dt="2019-06-07T10:52:58.692" v="12" actId="20577"/>
        <pc:sldMkLst>
          <pc:docMk/>
          <pc:sldMk cId="2166713236" sldId="1572"/>
        </pc:sldMkLst>
        <pc:picChg chg="mod">
          <ac:chgData name="Marco Minerva" userId="4af1190e2b3b463e" providerId="LiveId" clId="{9C6BCA04-1FA6-4079-9A4B-44036BB18EA5}" dt="2019-06-07T10:48:40.160" v="4"/>
          <ac:picMkLst>
            <pc:docMk/>
            <pc:sldMk cId="2166713236" sldId="1572"/>
            <ac:picMk id="13" creationId="{45F37A20-2EEC-4995-A12F-AA0F0761241B}"/>
          </ac:picMkLst>
        </pc:picChg>
        <pc:picChg chg="mod">
          <ac:chgData name="Marco Minerva" userId="4af1190e2b3b463e" providerId="LiveId" clId="{9C6BCA04-1FA6-4079-9A4B-44036BB18EA5}" dt="2019-06-07T10:49:03.881" v="6"/>
          <ac:picMkLst>
            <pc:docMk/>
            <pc:sldMk cId="2166713236" sldId="1572"/>
            <ac:picMk id="15" creationId="{74125C9D-81DC-4C40-B482-9BDF8D14677B}"/>
          </ac:picMkLst>
        </pc:picChg>
        <pc:picChg chg="mod">
          <ac:chgData name="Marco Minerva" userId="4af1190e2b3b463e" providerId="LiveId" clId="{9C6BCA04-1FA6-4079-9A4B-44036BB18EA5}" dt="2019-06-07T10:48:47.362" v="5"/>
          <ac:picMkLst>
            <pc:docMk/>
            <pc:sldMk cId="2166713236" sldId="1572"/>
            <ac:picMk id="16" creationId="{A03046D3-8873-42E5-99CB-BF6D865E753D}"/>
          </ac:picMkLst>
        </pc:picChg>
        <pc:picChg chg="mod">
          <ac:chgData name="Marco Minerva" userId="4af1190e2b3b463e" providerId="LiveId" clId="{9C6BCA04-1FA6-4079-9A4B-44036BB18EA5}" dt="2019-06-07T10:49:10.185" v="7"/>
          <ac:picMkLst>
            <pc:docMk/>
            <pc:sldMk cId="2166713236" sldId="1572"/>
            <ac:picMk id="17" creationId="{ED90B58B-A0C6-4084-9F21-F4A9C28CE215}"/>
          </ac:picMkLst>
        </pc:picChg>
        <pc:picChg chg="mod">
          <ac:chgData name="Marco Minerva" userId="4af1190e2b3b463e" providerId="LiveId" clId="{9C6BCA04-1FA6-4079-9A4B-44036BB18EA5}" dt="2019-06-07T10:49:20.537" v="8"/>
          <ac:picMkLst>
            <pc:docMk/>
            <pc:sldMk cId="2166713236" sldId="1572"/>
            <ac:picMk id="23" creationId="{444B87AD-1C27-45C9-AB59-7638BFA174CE}"/>
          </ac:picMkLst>
        </pc:picChg>
        <pc:picChg chg="mod">
          <ac:chgData name="Marco Minerva" userId="4af1190e2b3b463e" providerId="LiveId" clId="{9C6BCA04-1FA6-4079-9A4B-44036BB18EA5}" dt="2019-06-07T10:49:27.521" v="9"/>
          <ac:picMkLst>
            <pc:docMk/>
            <pc:sldMk cId="2166713236" sldId="1572"/>
            <ac:picMk id="24" creationId="{7FEED981-8107-4194-B618-67F1DBF1F8AC}"/>
          </ac:picMkLst>
        </pc:picChg>
      </pc:sldChg>
      <pc:sldMasterChg chg="modSldLayout">
        <pc:chgData name="Marco Minerva" userId="4af1190e2b3b463e" providerId="LiveId" clId="{9C6BCA04-1FA6-4079-9A4B-44036BB18EA5}" dt="2019-06-01T10:49:09.955" v="3" actId="478"/>
        <pc:sldMasterMkLst>
          <pc:docMk/>
          <pc:sldMasterMk cId="2735910807" sldId="2147483648"/>
        </pc:sldMasterMkLst>
        <pc:sldLayoutChg chg="delSp delAnim">
          <pc:chgData name="Marco Minerva" userId="4af1190e2b3b463e" providerId="LiveId" clId="{9C6BCA04-1FA6-4079-9A4B-44036BB18EA5}" dt="2019-06-01T10:49:09.955" v="3" actId="478"/>
          <pc:sldLayoutMkLst>
            <pc:docMk/>
            <pc:sldMasterMk cId="2735910807" sldId="2147483648"/>
            <pc:sldLayoutMk cId="1312444996" sldId="2147483671"/>
          </pc:sldLayoutMkLst>
          <pc:spChg chg="del">
            <ac:chgData name="Marco Minerva" userId="4af1190e2b3b463e" providerId="LiveId" clId="{9C6BCA04-1FA6-4079-9A4B-44036BB18EA5}" dt="2019-06-01T10:49:09.955" v="3" actId="478"/>
            <ac:spMkLst>
              <pc:docMk/>
              <pc:sldMasterMk cId="2735910807" sldId="2147483648"/>
              <pc:sldLayoutMk cId="1312444996" sldId="2147483671"/>
              <ac:spMk id="12" creationId="{FAEBD194-8656-4F12-A18F-0749897E190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6/7/2019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‹N›</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6/7/2019 12:47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Elevator Pitch</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6/7/2019 12:47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47520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end of the day…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6/7/2019 12:47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28415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6/7/2019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6/7/2019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defTabSz="932563">
              <a:spcAft>
                <a:spcPts val="1199"/>
              </a:spcAft>
              <a:buSzPct val="90000"/>
              <a:buFont typeface="Arial" panose="020B0604020202020204" pitchFamily="34" charset="0"/>
              <a:buChar char="•"/>
            </a:pPr>
            <a:r>
              <a:rPr lang="en-US" sz="900" dirty="0">
                <a:solidFill>
                  <a:srgbClr val="FF0000"/>
                </a:solidFill>
                <a:latin typeface="Segoe UI Light"/>
              </a:rPr>
              <a:t>Azure Search feature</a:t>
            </a:r>
            <a:r>
              <a:rPr lang="en-US" sz="900" dirty="0">
                <a:solidFill>
                  <a:srgbClr val="434343"/>
                </a:solidFill>
                <a:latin typeface="Segoe UI Light"/>
              </a:rPr>
              <a:t>, Announced in May 2018 (MS Build)</a:t>
            </a:r>
          </a:p>
          <a:p>
            <a:pPr marL="457200" lvl="0" indent="-457200" defTabSz="932563">
              <a:spcAft>
                <a:spcPts val="1199"/>
              </a:spcAft>
              <a:buSzPct val="90000"/>
              <a:buFont typeface="Arial" panose="020B0604020202020204" pitchFamily="34" charset="0"/>
              <a:buChar char="•"/>
            </a:pPr>
            <a:r>
              <a:rPr lang="en-US" sz="900" dirty="0">
                <a:solidFill>
                  <a:srgbClr val="434343"/>
                </a:solidFill>
                <a:latin typeface="Segoe UI Light"/>
              </a:rPr>
              <a:t>It uses AI to create searchable metadata, transforming unstructured data into information</a:t>
            </a:r>
          </a:p>
          <a:p>
            <a:pPr marL="457200" indent="-457200" defTabSz="932563">
              <a:spcAft>
                <a:spcPts val="1199"/>
              </a:spcAft>
              <a:buSzPct val="90000"/>
              <a:buFont typeface="Arial" panose="020B0604020202020204" pitchFamily="34" charset="0"/>
              <a:buChar char="•"/>
            </a:pPr>
            <a:r>
              <a:rPr lang="en-US" sz="900" dirty="0">
                <a:solidFill>
                  <a:srgbClr val="434343"/>
                </a:solidFill>
                <a:latin typeface="Segoe UI Light"/>
              </a:rPr>
              <a:t>Data Enrichment =! Data Integration. Original data isn’t moved, changed or copied</a:t>
            </a:r>
          </a:p>
          <a:p>
            <a:pPr marL="457200" indent="-457200" defTabSz="932563">
              <a:spcAft>
                <a:spcPts val="1199"/>
              </a:spcAft>
              <a:buSzPct val="90000"/>
              <a:buFont typeface="Arial" panose="020B0604020202020204" pitchFamily="34" charset="0"/>
              <a:buChar char="•"/>
            </a:pPr>
            <a:r>
              <a:rPr lang="en-US" sz="900" dirty="0">
                <a:solidFill>
                  <a:srgbClr val="434343"/>
                </a:solidFill>
                <a:latin typeface="Segoe UI Light"/>
              </a:rPr>
              <a:t>Results are always loaded into an Azure Search Index</a:t>
            </a:r>
          </a:p>
          <a:p>
            <a:pPr marL="457200" indent="-457200" defTabSz="932563">
              <a:spcAft>
                <a:spcPts val="1199"/>
              </a:spcAft>
              <a:buSzPct val="90000"/>
              <a:buFont typeface="Arial" panose="020B0604020202020204" pitchFamily="34" charset="0"/>
              <a:buChar char="•"/>
            </a:pPr>
            <a:r>
              <a:rPr lang="en-US" sz="900" dirty="0">
                <a:solidFill>
                  <a:srgbClr val="434343"/>
                </a:solidFill>
                <a:latin typeface="Segoe UI Light"/>
              </a:rPr>
              <a:t>10+ regions, including South Central US, West Europe, North Europe, Brazil South, and Southeast Asia</a:t>
            </a:r>
          </a:p>
          <a:p>
            <a:pPr marL="457200" indent="-457200" defTabSz="932563">
              <a:spcAft>
                <a:spcPts val="1199"/>
              </a:spcAft>
              <a:buSzPct val="90000"/>
              <a:buFont typeface="Arial" panose="020B0604020202020204" pitchFamily="34" charset="0"/>
              <a:buChar char="•"/>
            </a:pPr>
            <a:r>
              <a:rPr lang="en-US" sz="900" dirty="0">
                <a:solidFill>
                  <a:srgbClr val="434343"/>
                </a:solidFill>
                <a:latin typeface="Segoe UI Light"/>
              </a:rPr>
              <a:t>Azure Search Cost + Cost per image + Cost per Cognitive Service used</a:t>
            </a:r>
          </a:p>
          <a:p>
            <a:pPr marL="457200" indent="-457200" defTabSz="932563">
              <a:spcAft>
                <a:spcPts val="1199"/>
              </a:spcAft>
              <a:buSzPct val="90000"/>
              <a:buFont typeface="Arial" panose="020B0604020202020204" pitchFamily="34" charset="0"/>
              <a:buChar char="•"/>
            </a:pPr>
            <a:r>
              <a:rPr lang="en-US" sz="900" b="1" dirty="0">
                <a:solidFill>
                  <a:srgbClr val="FF0000"/>
                </a:solidFill>
                <a:latin typeface="Segoe UI Light"/>
              </a:rPr>
              <a:t>OR </a:t>
            </a:r>
            <a:r>
              <a:rPr lang="en-US" sz="900" dirty="0">
                <a:solidFill>
                  <a:srgbClr val="434343"/>
                </a:solidFill>
                <a:latin typeface="Segoe UI Light"/>
              </a:rPr>
              <a:t>Azure Search Cost + Free up to 20 documents per day</a:t>
            </a:r>
          </a:p>
          <a:p>
            <a:pPr marL="457200" indent="-457200" defTabSz="932563">
              <a:spcAft>
                <a:spcPts val="1199"/>
              </a:spcAft>
              <a:buSzPct val="90000"/>
              <a:buFont typeface="Arial" panose="020B0604020202020204" pitchFamily="34" charset="0"/>
              <a:buChar char="•"/>
            </a:pPr>
            <a:endParaRPr lang="en-US" sz="900" dirty="0">
              <a:solidFill>
                <a:srgbClr val="434343"/>
              </a:solidFill>
              <a:latin typeface="Segoe UI Light"/>
            </a:endParaRPr>
          </a:p>
          <a:p>
            <a:pPr marL="457200" indent="-457200" defTabSz="932563">
              <a:spcAft>
                <a:spcPts val="1199"/>
              </a:spcAft>
              <a:buSzPct val="90000"/>
              <a:buFont typeface="Arial" panose="020B0604020202020204" pitchFamily="34" charset="0"/>
              <a:buChar char="•"/>
            </a:pPr>
            <a:r>
              <a:rPr lang="en-US" dirty="0">
                <a:effectLst/>
              </a:rPr>
              <a:t>Document cracking:</a:t>
            </a:r>
            <a:r>
              <a:rPr lang="en-US" dirty="0"/>
              <a:t> </a:t>
            </a:r>
            <a:r>
              <a:rPr lang="en-US" dirty="0">
                <a:effectLst/>
              </a:rPr>
              <a:t>The process of extracting or creating text content from non-text sources during indexing. Optical character recognition (OCR) is an example, but generally it refers to core indexer functionality as the indexer extracts content from application files. The data source providing source file location, and the indexer definition providing field mappings, are both key factors in document cracking.</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6/7/2019 12:52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48973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6/7/2019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1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750"/>
                                        <p:tgtEl>
                                          <p:spTgt spid="10"/>
                                        </p:tgtEl>
                                      </p:cBhvr>
                                    </p:animEffect>
                                    <p:anim calcmode="lin" valueType="num">
                                      <p:cBhvr>
                                        <p:cTn id="24" dur="750" fill="hold"/>
                                        <p:tgtEl>
                                          <p:spTgt spid="10"/>
                                        </p:tgtEl>
                                        <p:attrNameLst>
                                          <p:attrName>ppt_x</p:attrName>
                                        </p:attrNameLst>
                                      </p:cBhvr>
                                      <p:tavLst>
                                        <p:tav tm="0">
                                          <p:val>
                                            <p:strVal val="#ppt_x"/>
                                          </p:val>
                                        </p:tav>
                                        <p:tav tm="100000">
                                          <p:val>
                                            <p:strVal val="#ppt_x"/>
                                          </p:val>
                                        </p:tav>
                                      </p:tavLst>
                                    </p:anim>
                                    <p:anim calcmode="lin" valueType="num">
                                      <p:cBhvr>
                                        <p:cTn id="25" dur="750" fill="hold"/>
                                        <p:tgtEl>
                                          <p:spTgt spid="10"/>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175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342283"/>
            <a:ext cx="5378548" cy="662554"/>
          </a:xfrm>
        </p:spPr>
        <p:txBody>
          <a:bodyPr>
            <a:spAutoFit/>
          </a:bodyPr>
          <a:lstStyle>
            <a:lvl1pPr>
              <a:defRPr sz="4117"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14192" rtl="0" eaLnBrk="1" fontAlgn="auto" latinLnBrk="0" hangingPunct="1">
              <a:lnSpc>
                <a:spcPct val="90000"/>
              </a:lnSpc>
              <a:spcBef>
                <a:spcPct val="20000"/>
              </a:spcBef>
              <a:spcAft>
                <a:spcPts val="0"/>
              </a:spcAft>
              <a:buClrTx/>
              <a:buSzPct val="90000"/>
              <a:buFont typeface="Arial" pitchFamily="34" charset="0"/>
              <a:buNone/>
              <a:tabLst/>
              <a:defRPr lang="en-US" sz="1567"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‹N›</a:t>
            </a:fld>
            <a:endParaRPr lang="en-US"/>
          </a:p>
        </p:txBody>
      </p:sp>
    </p:spTree>
    <p:extLst>
      <p:ext uri="{BB962C8B-B14F-4D97-AF65-F5344CB8AC3E}">
        <p14:creationId xmlns:p14="http://schemas.microsoft.com/office/powerpoint/2010/main" val="28286931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Internal Not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07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Demo">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hasCustomPrompt="1"/>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dirty="0"/>
              <a:t>Demo</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hasCustomPrompt="1"/>
          </p:nvPr>
        </p:nvSpPr>
        <p:spPr>
          <a:xfrm>
            <a:off x="381000" y="5229000"/>
            <a:ext cx="10755000" cy="720000"/>
          </a:xfrm>
        </p:spPr>
        <p:txBody>
          <a:bodyPr vert="horz" lIns="91440" tIns="45720" rIns="91440" bIns="45720" rtlCol="0">
            <a:normAutofit/>
          </a:bodyPr>
          <a:lstStyle>
            <a:lvl1pPr>
              <a:defRPr lang="en-US" sz="1800" baseline="0">
                <a:solidFill>
                  <a:srgbClr val="F2F2F2"/>
                </a:solidFill>
              </a:defRPr>
            </a:lvl1pPr>
          </a:lstStyle>
          <a:p>
            <a:pPr marL="0" lvl="0" indent="0">
              <a:lnSpc>
                <a:spcPct val="90000"/>
              </a:lnSpc>
              <a:spcBef>
                <a:spcPts val="0"/>
              </a:spcBef>
              <a:buNone/>
            </a:pPr>
            <a:r>
              <a:rPr lang="en-US" dirty="0"/>
              <a:t>&lt;demo description or topic&gt;</a:t>
            </a:r>
          </a:p>
        </p:txBody>
      </p:sp>
    </p:spTree>
    <p:extLst>
      <p:ext uri="{BB962C8B-B14F-4D97-AF65-F5344CB8AC3E}">
        <p14:creationId xmlns:p14="http://schemas.microsoft.com/office/powerpoint/2010/main" val="255679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2.sv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image" Target="../media/image6.svg"/><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image" Target="../media/image5.png"/><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6D3C5E6-2CB8-4F8C-BFD1-3D002818CFE1}"/>
              </a:ext>
            </a:extLst>
          </p:cNvPr>
          <p:cNvSpPr txBox="1"/>
          <p:nvPr userDrawn="1"/>
        </p:nvSpPr>
        <p:spPr>
          <a:xfrm>
            <a:off x="8660527" y="6539584"/>
            <a:ext cx="3502572" cy="338554"/>
          </a:xfrm>
          <a:prstGeom prst="rect">
            <a:avLst/>
          </a:prstGeom>
          <a:noFill/>
        </p:spPr>
        <p:txBody>
          <a:bodyPr wrap="square" rtlCol="0">
            <a:spAutoFit/>
          </a:bodyPr>
          <a:lstStyle/>
          <a:p>
            <a:pPr algn="r"/>
            <a:r>
              <a:rPr lang="en-US" sz="1600" dirty="0">
                <a:solidFill>
                  <a:schemeClr val="bg1">
                    <a:lumMod val="50000"/>
                  </a:schemeClr>
                </a:solidFill>
              </a:rPr>
              <a:t>#</a:t>
            </a:r>
            <a:r>
              <a:rPr lang="en-US" sz="1600" dirty="0" err="1">
                <a:solidFill>
                  <a:schemeClr val="bg1">
                    <a:lumMod val="50000"/>
                  </a:schemeClr>
                </a:solidFill>
              </a:rPr>
              <a:t>insiderDevTour</a:t>
            </a:r>
            <a:endParaRPr lang="en-US" sz="1600" dirty="0">
              <a:solidFill>
                <a:schemeClr val="bg1">
                  <a:lumMod val="50000"/>
                </a:schemeClr>
              </a:solidFill>
            </a:endParaRP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 id="214748372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2529CD4-7692-4BCF-8D6C-B543B08F50FB}"/>
              </a:ext>
            </a:extLst>
          </p:cNvPr>
          <p:cNvSpPr txBox="1"/>
          <p:nvPr userDrawn="1"/>
        </p:nvSpPr>
        <p:spPr>
          <a:xfrm>
            <a:off x="8660527" y="6539584"/>
            <a:ext cx="3502572" cy="338554"/>
          </a:xfrm>
          <a:prstGeom prst="rect">
            <a:avLst/>
          </a:prstGeom>
          <a:noFill/>
        </p:spPr>
        <p:txBody>
          <a:bodyPr wrap="square" rtlCol="0">
            <a:spAutoFit/>
          </a:bodyPr>
          <a:lstStyle/>
          <a:p>
            <a:pPr algn="r"/>
            <a:r>
              <a:rPr lang="en-US" sz="1600" dirty="0">
                <a:solidFill>
                  <a:schemeClr val="bg1">
                    <a:lumMod val="50000"/>
                  </a:schemeClr>
                </a:solidFill>
              </a:rPr>
              <a:t>#</a:t>
            </a:r>
            <a:r>
              <a:rPr lang="en-US" sz="1600" dirty="0" err="1">
                <a:solidFill>
                  <a:schemeClr val="bg1">
                    <a:lumMod val="50000"/>
                  </a:schemeClr>
                </a:solidFill>
              </a:rPr>
              <a:t>insiderDevTour</a:t>
            </a:r>
            <a:endParaRPr lang="en-US" sz="1600" dirty="0">
              <a:solidFill>
                <a:schemeClr val="bg1">
                  <a:lumMod val="50000"/>
                </a:schemeClr>
              </a:solidFill>
            </a:endParaRPr>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27" r:id="rId4"/>
    <p:sldLayoutId id="2147483715" r:id="rId5"/>
    <p:sldLayoutId id="2147483728"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azure/search/cognitive-search-create-custom-skill-example" TargetMode="External"/><Relationship Id="rId3" Type="http://schemas.openxmlformats.org/officeDocument/2006/relationships/hyperlink" Target="http://aka.ms/LearnAI-kmb" TargetMode="External"/><Relationship Id="rId7" Type="http://schemas.openxmlformats.org/officeDocument/2006/relationships/hyperlink" Target="https://docs.microsoft.com/en-us/azure/search/cognitive-search-quickstart-blob" TargetMode="External"/><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hyperlink" Target="https://docs.microsoft.com/en-us/azure/search/cognitive-search-concept-intro" TargetMode="External"/><Relationship Id="rId5" Type="http://schemas.openxmlformats.org/officeDocument/2006/relationships/hyperlink" Target="https://github.com/DotNetToscana/CognitiveSearch" TargetMode="External"/><Relationship Id="rId4" Type="http://schemas.openxmlformats.org/officeDocument/2006/relationships/hyperlink" Target="http://aka.ms/LearnAI-link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F612EF9D-4E2E-4F22-BA2C-555D692989DA}"/>
              </a:ext>
            </a:extLst>
          </p:cNvPr>
          <p:cNvSpPr>
            <a:spLocks noGrp="1"/>
          </p:cNvSpPr>
          <p:nvPr>
            <p:ph type="title"/>
          </p:nvPr>
        </p:nvSpPr>
        <p:spPr/>
        <p:txBody>
          <a:bodyPr/>
          <a:lstStyle/>
          <a:p>
            <a:r>
              <a:rPr lang="en-US" dirty="0"/>
              <a:t>Abstract</a:t>
            </a:r>
          </a:p>
        </p:txBody>
      </p:sp>
      <p:sp>
        <p:nvSpPr>
          <p:cNvPr id="2" name="Content Placeholder 1">
            <a:extLst>
              <a:ext uri="{FF2B5EF4-FFF2-40B4-BE49-F238E27FC236}">
                <a16:creationId xmlns:a16="http://schemas.microsoft.com/office/drawing/2014/main" id="{871E2FA3-EF5E-475F-B94A-F430CC01FB3D}"/>
              </a:ext>
            </a:extLst>
          </p:cNvPr>
          <p:cNvSpPr>
            <a:spLocks noGrp="1"/>
          </p:cNvSpPr>
          <p:nvPr>
            <p:ph idx="1"/>
          </p:nvPr>
        </p:nvSpPr>
        <p:spPr/>
        <p:txBody>
          <a:bodyPr/>
          <a:lstStyle/>
          <a:p>
            <a:r>
              <a:rPr lang="en-US" dirty="0"/>
              <a:t>Combining the power of Azure Search with Cognitive Services artificial intelligence algorithms, we can create a search engine that uses language and image analysis to recognize the arguments of a document, the entities, the people, the places in a photo and much more. In this session we will show how to implement such a system and how to leverage it in our applications.</a:t>
            </a:r>
          </a:p>
        </p:txBody>
      </p:sp>
    </p:spTree>
    <p:extLst>
      <p:ext uri="{BB962C8B-B14F-4D97-AF65-F5344CB8AC3E}">
        <p14:creationId xmlns:p14="http://schemas.microsoft.com/office/powerpoint/2010/main" val="279198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75C97F-7B3A-4EED-8AF8-692E4E09DF4E}"/>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22F4C121-4662-4AAA-B5F3-C522E47DA56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717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References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69551" y="1354488"/>
            <a:ext cx="11922449" cy="4577188"/>
          </a:xfrm>
          <a:prstGeom prst="rect">
            <a:avLst/>
          </a:prstGeom>
          <a:noFill/>
        </p:spPr>
        <p:txBody>
          <a:bodyPr wrap="square" lIns="179285" tIns="143428" rIns="179285" bIns="143428" rtlCol="0" anchor="t">
            <a:spAutoFit/>
          </a:bodyPr>
          <a:lstStyle/>
          <a:p>
            <a:pPr marL="336145" indent="-336145">
              <a:lnSpc>
                <a:spcPct val="90000"/>
              </a:lnSpc>
              <a:spcAft>
                <a:spcPts val="588"/>
              </a:spcAft>
              <a:buFont typeface="Arial" panose="020B0604020202020204" pitchFamily="34" charset="0"/>
              <a:buChar char="•"/>
            </a:pPr>
            <a:r>
              <a:rPr lang="en-US" sz="3137" dirty="0">
                <a:gradFill>
                  <a:gsLst>
                    <a:gs pos="2917">
                      <a:schemeClr val="tx1"/>
                    </a:gs>
                    <a:gs pos="30000">
                      <a:schemeClr val="tx1"/>
                    </a:gs>
                  </a:gsLst>
                  <a:lin ang="5400000" scaled="0"/>
                </a:gradFill>
                <a:hlinkClick r:id="rId3"/>
              </a:rPr>
              <a:t>http://aka.ms/LearnAI-kmb</a:t>
            </a:r>
            <a:r>
              <a:rPr lang="en-US" sz="3137" dirty="0">
                <a:gradFill>
                  <a:gsLst>
                    <a:gs pos="2917">
                      <a:schemeClr val="tx1"/>
                    </a:gs>
                    <a:gs pos="30000">
                      <a:schemeClr val="tx1"/>
                    </a:gs>
                  </a:gsLst>
                  <a:lin ang="5400000" scaled="0"/>
                </a:gradFill>
              </a:rPr>
              <a:t> </a:t>
            </a:r>
            <a:endParaRPr lang="en-US" sz="3137">
              <a:gradFill>
                <a:gsLst>
                  <a:gs pos="2917">
                    <a:schemeClr val="tx1"/>
                  </a:gs>
                  <a:gs pos="30000">
                    <a:schemeClr val="tx1"/>
                  </a:gs>
                </a:gsLst>
                <a:lin ang="5400000" scaled="0"/>
              </a:gradFill>
              <a:cs typeface="Segoe UI Semilight"/>
            </a:endParaRPr>
          </a:p>
          <a:p>
            <a:pPr marL="336145" indent="-336145">
              <a:lnSpc>
                <a:spcPct val="90000"/>
              </a:lnSpc>
              <a:spcAft>
                <a:spcPts val="588"/>
              </a:spcAft>
              <a:buFont typeface="Arial" panose="020B0604020202020204" pitchFamily="34" charset="0"/>
              <a:buChar char="•"/>
            </a:pPr>
            <a:r>
              <a:rPr lang="en-US" sz="3137" dirty="0">
                <a:gradFill>
                  <a:gsLst>
                    <a:gs pos="2917">
                      <a:schemeClr val="tx1"/>
                    </a:gs>
                    <a:gs pos="30000">
                      <a:schemeClr val="tx1"/>
                    </a:gs>
                  </a:gsLst>
                  <a:lin ang="5400000" scaled="0"/>
                </a:gradFill>
                <a:hlinkClick r:id="rId4"/>
              </a:rPr>
              <a:t>http://aka.ms/LearnAI-links</a:t>
            </a:r>
            <a:endParaRPr lang="en-US" sz="3137">
              <a:gradFill>
                <a:gsLst>
                  <a:gs pos="2917">
                    <a:schemeClr val="tx1"/>
                  </a:gs>
                  <a:gs pos="30000">
                    <a:schemeClr val="tx1"/>
                  </a:gs>
                </a:gsLst>
                <a:lin ang="5400000" scaled="0"/>
              </a:gradFill>
              <a:cs typeface="Segoe UI Semilight"/>
            </a:endParaRPr>
          </a:p>
          <a:p>
            <a:pPr marL="336145" indent="-336145">
              <a:lnSpc>
                <a:spcPct val="90000"/>
              </a:lnSpc>
              <a:spcAft>
                <a:spcPts val="588"/>
              </a:spcAft>
              <a:buFont typeface="Arial" panose="020B0604020202020204" pitchFamily="34" charset="0"/>
              <a:buChar char="•"/>
            </a:pPr>
            <a:r>
              <a:rPr lang="en-US" sz="3137" dirty="0">
                <a:gradFill>
                  <a:gsLst>
                    <a:gs pos="2917">
                      <a:schemeClr val="tx1"/>
                    </a:gs>
                    <a:gs pos="30000">
                      <a:schemeClr val="tx1"/>
                    </a:gs>
                  </a:gsLst>
                  <a:lin ang="5400000" scaled="0"/>
                </a:gradFill>
                <a:hlinkClick r:id="rId5"/>
              </a:rPr>
              <a:t>https://github.com/DotNetToscana/CognitiveSearch</a:t>
            </a:r>
            <a:endParaRPr lang="en-US" sz="3137">
              <a:gradFill>
                <a:gsLst>
                  <a:gs pos="2917">
                    <a:schemeClr val="tx1"/>
                  </a:gs>
                  <a:gs pos="30000">
                    <a:schemeClr val="tx1"/>
                  </a:gs>
                </a:gsLst>
                <a:lin ang="5400000" scaled="0"/>
              </a:gradFill>
              <a:cs typeface="Segoe UI Semilight"/>
            </a:endParaRPr>
          </a:p>
          <a:p>
            <a:pPr marL="336145" indent="-336145">
              <a:lnSpc>
                <a:spcPct val="90000"/>
              </a:lnSpc>
              <a:spcAft>
                <a:spcPts val="588"/>
              </a:spcAft>
              <a:buFont typeface="Arial" panose="020B0604020202020204" pitchFamily="34" charset="0"/>
              <a:buChar char="•"/>
            </a:pPr>
            <a:r>
              <a:rPr lang="en-US" sz="3137" dirty="0">
                <a:gradFill>
                  <a:gsLst>
                    <a:gs pos="2917">
                      <a:schemeClr val="tx1"/>
                    </a:gs>
                    <a:gs pos="30000">
                      <a:schemeClr val="tx1"/>
                    </a:gs>
                  </a:gsLst>
                  <a:lin ang="5400000" scaled="0"/>
                </a:gradFill>
                <a:hlinkClick r:id="rId6"/>
              </a:rPr>
              <a:t>https://docs.microsoft.com/azure/search/cognitive-search-concept-intro</a:t>
            </a:r>
            <a:r>
              <a:rPr lang="en-US" sz="3137" dirty="0">
                <a:gradFill>
                  <a:gsLst>
                    <a:gs pos="2917">
                      <a:schemeClr val="tx1"/>
                    </a:gs>
                    <a:gs pos="30000">
                      <a:schemeClr val="tx1"/>
                    </a:gs>
                  </a:gsLst>
                  <a:lin ang="5400000" scaled="0"/>
                </a:gradFill>
              </a:rPr>
              <a:t> </a:t>
            </a:r>
            <a:endParaRPr lang="en-US" sz="3137">
              <a:gradFill>
                <a:gsLst>
                  <a:gs pos="2917">
                    <a:schemeClr val="tx1"/>
                  </a:gs>
                  <a:gs pos="30000">
                    <a:schemeClr val="tx1"/>
                  </a:gs>
                </a:gsLst>
                <a:lin ang="5400000" scaled="0"/>
              </a:gradFill>
              <a:cs typeface="Segoe UI Semilight"/>
            </a:endParaRPr>
          </a:p>
          <a:p>
            <a:pPr marL="336145" indent="-336145">
              <a:lnSpc>
                <a:spcPct val="90000"/>
              </a:lnSpc>
              <a:spcAft>
                <a:spcPts val="588"/>
              </a:spcAft>
              <a:buFont typeface="Arial" panose="020B0604020202020204" pitchFamily="34" charset="0"/>
              <a:buChar char="•"/>
            </a:pPr>
            <a:r>
              <a:rPr lang="en-US" sz="3137" dirty="0">
                <a:gradFill>
                  <a:gsLst>
                    <a:gs pos="2917">
                      <a:schemeClr val="tx1"/>
                    </a:gs>
                    <a:gs pos="30000">
                      <a:schemeClr val="tx1"/>
                    </a:gs>
                  </a:gsLst>
                  <a:lin ang="5400000" scaled="0"/>
                </a:gradFill>
                <a:hlinkClick r:id="rId7"/>
              </a:rPr>
              <a:t>https://docs.microsoft.com/azure/search/cognitive-search-quickstart-blob</a:t>
            </a:r>
            <a:endParaRPr lang="en-US" sz="3137">
              <a:gradFill>
                <a:gsLst>
                  <a:gs pos="2917">
                    <a:schemeClr val="tx1"/>
                  </a:gs>
                  <a:gs pos="30000">
                    <a:schemeClr val="tx1"/>
                  </a:gs>
                </a:gsLst>
                <a:lin ang="5400000" scaled="0"/>
              </a:gradFill>
              <a:cs typeface="Segoe UI Semilight"/>
            </a:endParaRPr>
          </a:p>
          <a:p>
            <a:pPr marL="336145" indent="-336145">
              <a:lnSpc>
                <a:spcPct val="90000"/>
              </a:lnSpc>
              <a:spcAft>
                <a:spcPts val="588"/>
              </a:spcAft>
              <a:buFont typeface="Arial" panose="020B0604020202020204" pitchFamily="34" charset="0"/>
              <a:buChar char="•"/>
            </a:pPr>
            <a:r>
              <a:rPr lang="en-US" sz="3137" dirty="0">
                <a:gradFill>
                  <a:gsLst>
                    <a:gs pos="2917">
                      <a:schemeClr val="tx1"/>
                    </a:gs>
                    <a:gs pos="30000">
                      <a:schemeClr val="tx1"/>
                    </a:gs>
                  </a:gsLst>
                  <a:lin ang="5400000" scaled="0"/>
                </a:gradFill>
                <a:hlinkClick r:id="rId8"/>
              </a:rPr>
              <a:t>https://docs.microsoft.com/azure/search/cognitive-search-create-custom-skill-example</a:t>
            </a:r>
            <a:endParaRPr lang="en-US" sz="3137" dirty="0">
              <a:gradFill>
                <a:gsLst>
                  <a:gs pos="2917">
                    <a:schemeClr val="tx1"/>
                  </a:gs>
                  <a:gs pos="30000">
                    <a:schemeClr val="tx1"/>
                  </a:gs>
                </a:gsLst>
                <a:lin ang="5400000" scaled="0"/>
              </a:gradFill>
              <a:cs typeface="Segoe UI Semilight"/>
            </a:endParaRPr>
          </a:p>
        </p:txBody>
      </p:sp>
    </p:spTree>
    <p:extLst>
      <p:ext uri="{BB962C8B-B14F-4D97-AF65-F5344CB8AC3E}">
        <p14:creationId xmlns:p14="http://schemas.microsoft.com/office/powerpoint/2010/main" val="353375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0F9263-31FB-4C01-B01A-C78962DF06E0}"/>
              </a:ext>
            </a:extLst>
          </p:cNvPr>
          <p:cNvSpPr>
            <a:spLocks noGrp="1"/>
          </p:cNvSpPr>
          <p:nvPr>
            <p:ph type="pic" sz="quarter" idx="10"/>
          </p:nvPr>
        </p:nvSpPr>
        <p:spPr/>
      </p:sp>
    </p:spTree>
    <p:extLst>
      <p:ext uri="{BB962C8B-B14F-4D97-AF65-F5344CB8AC3E}">
        <p14:creationId xmlns:p14="http://schemas.microsoft.com/office/powerpoint/2010/main" val="84102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normAutofit fontScale="90000"/>
          </a:bodyPr>
          <a:lstStyle/>
          <a:p>
            <a:r>
              <a:rPr lang="it-IT" dirty="0" err="1"/>
              <a:t>Intelligent</a:t>
            </a:r>
            <a:r>
              <a:rPr lang="it-IT" dirty="0"/>
              <a:t> </a:t>
            </a:r>
            <a:r>
              <a:rPr lang="it-IT" dirty="0" err="1"/>
              <a:t>searches</a:t>
            </a:r>
            <a:r>
              <a:rPr lang="it-IT" dirty="0"/>
              <a:t> with Azure Cognitive </a:t>
            </a:r>
            <a:r>
              <a:rPr lang="it-IT" dirty="0" err="1"/>
              <a:t>Search</a:t>
            </a:r>
            <a:r>
              <a:rPr lang="en-US" dirty="0"/>
              <a:t> </a:t>
            </a:r>
            <a:r>
              <a:rPr lang="en-US" b="0" dirty="0"/>
              <a:t> </a:t>
            </a:r>
            <a:endParaRPr lang="en-US" dirty="0"/>
          </a:p>
        </p:txBody>
      </p:sp>
      <p:sp>
        <p:nvSpPr>
          <p:cNvPr id="6" name="Subtitle 9">
            <a:extLst>
              <a:ext uri="{FF2B5EF4-FFF2-40B4-BE49-F238E27FC236}">
                <a16:creationId xmlns:a16="http://schemas.microsoft.com/office/drawing/2014/main" id="{8EAF149F-AB18-47D3-AC8A-1D65A51E8603}"/>
              </a:ext>
            </a:extLst>
          </p:cNvPr>
          <p:cNvSpPr>
            <a:spLocks noGrp="1"/>
          </p:cNvSpPr>
          <p:nvPr>
            <p:ph type="subTitle" idx="1"/>
          </p:nvPr>
        </p:nvSpPr>
        <p:spPr>
          <a:xfrm>
            <a:off x="381000" y="5994000"/>
            <a:ext cx="3986808" cy="641636"/>
          </a:xfrm>
        </p:spPr>
        <p:txBody>
          <a:bodyPr>
            <a:noAutofit/>
          </a:bodyPr>
          <a:lstStyle/>
          <a:p>
            <a:r>
              <a:rPr lang="en-GB" dirty="0"/>
              <a:t>Marco Minerva</a:t>
            </a:r>
          </a:p>
          <a:p>
            <a:r>
              <a:rPr lang="en-GB" dirty="0"/>
              <a:t>Microsoft MVP Windows Development</a:t>
            </a:r>
            <a:endParaRPr lang="en-US" dirty="0"/>
          </a:p>
        </p:txBody>
      </p:sp>
      <p:sp>
        <p:nvSpPr>
          <p:cNvPr id="7" name="Subtitle 9">
            <a:extLst>
              <a:ext uri="{FF2B5EF4-FFF2-40B4-BE49-F238E27FC236}">
                <a16:creationId xmlns:a16="http://schemas.microsoft.com/office/drawing/2014/main" id="{0C6F2C77-8C55-4B8E-BCF1-832CC433805F}"/>
              </a:ext>
            </a:extLst>
          </p:cNvPr>
          <p:cNvSpPr txBox="1">
            <a:spLocks/>
          </p:cNvSpPr>
          <p:nvPr/>
        </p:nvSpPr>
        <p:spPr>
          <a:xfrm>
            <a:off x="7896200" y="5951600"/>
            <a:ext cx="3986808" cy="6416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GB" dirty="0"/>
              <a:t>Riccardo Cappello</a:t>
            </a:r>
          </a:p>
          <a:p>
            <a:pPr algn="r"/>
            <a:r>
              <a:rPr lang="en-GB" dirty="0"/>
              <a:t>Microsoft MVP Microsoft Azure</a:t>
            </a:r>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3436C-7F7E-4962-A94D-99077C11338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0FFB5165-EBC7-49F9-8932-D7A525552F8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81B715E-3059-4A9C-9688-7A8B76811BA6}"/>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5BE51052-1CE4-4BBA-9DF8-53E8F8092254}"/>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F26DC599-B292-421A-B2CB-F293C1AD2098}"/>
              </a:ext>
            </a:extLst>
          </p:cNvPr>
          <p:cNvSpPr>
            <a:spLocks noGrp="1"/>
          </p:cNvSpPr>
          <p:nvPr>
            <p:ph type="body" sz="quarter" idx="18"/>
          </p:nvPr>
        </p:nvSpPr>
        <p:spPr/>
        <p:txBody>
          <a:bodyPr/>
          <a:lstStyle/>
          <a:p>
            <a:endParaRPr lang="en-US"/>
          </a:p>
        </p:txBody>
      </p:sp>
      <p:sp>
        <p:nvSpPr>
          <p:cNvPr id="7" name="Text Placeholder 6">
            <a:extLst>
              <a:ext uri="{FF2B5EF4-FFF2-40B4-BE49-F238E27FC236}">
                <a16:creationId xmlns:a16="http://schemas.microsoft.com/office/drawing/2014/main" id="{EA100BEA-B0E4-448C-B8D4-651CF2470E85}"/>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15EDDB61-8695-4A09-8E7C-003928E6D29C}"/>
              </a:ext>
            </a:extLst>
          </p:cNvPr>
          <p:cNvSpPr>
            <a:spLocks noGrp="1"/>
          </p:cNvSpPr>
          <p:nvPr>
            <p:ph type="body" sz="quarter" idx="22"/>
          </p:nvPr>
        </p:nvSpPr>
        <p:spPr/>
        <p:txBody>
          <a:bodyPr/>
          <a:lstStyle/>
          <a:p>
            <a:endParaRPr lang="en-US"/>
          </a:p>
        </p:txBody>
      </p:sp>
      <p:sp>
        <p:nvSpPr>
          <p:cNvPr id="9" name="Text Placeholder 8">
            <a:extLst>
              <a:ext uri="{FF2B5EF4-FFF2-40B4-BE49-F238E27FC236}">
                <a16:creationId xmlns:a16="http://schemas.microsoft.com/office/drawing/2014/main" id="{2BAB3A3B-6502-435E-9018-55B1A7D6CC2A}"/>
              </a:ext>
            </a:extLst>
          </p:cNvPr>
          <p:cNvSpPr>
            <a:spLocks noGrp="1"/>
          </p:cNvSpPr>
          <p:nvPr>
            <p:ph type="body" sz="quarter" idx="23"/>
          </p:nvPr>
        </p:nvSpPr>
        <p:spPr/>
        <p:txBody>
          <a:bodyPr/>
          <a:lstStyle/>
          <a:p>
            <a:endParaRPr lang="en-US"/>
          </a:p>
        </p:txBody>
      </p:sp>
      <p:sp>
        <p:nvSpPr>
          <p:cNvPr id="10" name="Text Placeholder 9">
            <a:extLst>
              <a:ext uri="{FF2B5EF4-FFF2-40B4-BE49-F238E27FC236}">
                <a16:creationId xmlns:a16="http://schemas.microsoft.com/office/drawing/2014/main" id="{91F5DA33-902F-4DF8-8C46-4B8BCEFF7E8F}"/>
              </a:ext>
            </a:extLst>
          </p:cNvPr>
          <p:cNvSpPr>
            <a:spLocks noGrp="1"/>
          </p:cNvSpPr>
          <p:nvPr>
            <p:ph type="body" sz="quarter" idx="26"/>
          </p:nvPr>
        </p:nvSpPr>
        <p:spPr/>
        <p:txBody>
          <a:bodyPr/>
          <a:lstStyle/>
          <a:p>
            <a:endParaRPr lang="en-US"/>
          </a:p>
        </p:txBody>
      </p:sp>
      <p:sp>
        <p:nvSpPr>
          <p:cNvPr id="11" name="Text Placeholder 10">
            <a:extLst>
              <a:ext uri="{FF2B5EF4-FFF2-40B4-BE49-F238E27FC236}">
                <a16:creationId xmlns:a16="http://schemas.microsoft.com/office/drawing/2014/main" id="{CAC3FC68-CC7C-42EB-B742-F81BE5326791}"/>
              </a:ext>
            </a:extLst>
          </p:cNvPr>
          <p:cNvSpPr>
            <a:spLocks noGrp="1"/>
          </p:cNvSpPr>
          <p:nvPr>
            <p:ph type="body" sz="quarter" idx="27"/>
          </p:nvPr>
        </p:nvSpPr>
        <p:spPr/>
        <p:txBody>
          <a:bodyPr/>
          <a:lstStyle/>
          <a:p>
            <a:endParaRPr lang="en-US"/>
          </a:p>
        </p:txBody>
      </p:sp>
      <p:sp>
        <p:nvSpPr>
          <p:cNvPr id="12" name="Text Placeholder 11">
            <a:extLst>
              <a:ext uri="{FF2B5EF4-FFF2-40B4-BE49-F238E27FC236}">
                <a16:creationId xmlns:a16="http://schemas.microsoft.com/office/drawing/2014/main" id="{970E8975-5774-41EF-BFAB-043D3AD1244E}"/>
              </a:ext>
            </a:extLst>
          </p:cNvPr>
          <p:cNvSpPr>
            <a:spLocks noGrp="1"/>
          </p:cNvSpPr>
          <p:nvPr>
            <p:ph type="body" sz="quarter" idx="30"/>
          </p:nvPr>
        </p:nvSpPr>
        <p:spPr/>
        <p:txBody>
          <a:bodyPr/>
          <a:lstStyle/>
          <a:p>
            <a:endParaRPr lang="en-US"/>
          </a:p>
        </p:txBody>
      </p:sp>
      <p:sp>
        <p:nvSpPr>
          <p:cNvPr id="13" name="Text Placeholder 12">
            <a:extLst>
              <a:ext uri="{FF2B5EF4-FFF2-40B4-BE49-F238E27FC236}">
                <a16:creationId xmlns:a16="http://schemas.microsoft.com/office/drawing/2014/main" id="{337E189A-661A-4888-9E36-7FCAEB1644C2}"/>
              </a:ext>
            </a:extLst>
          </p:cNvPr>
          <p:cNvSpPr>
            <a:spLocks noGrp="1"/>
          </p:cNvSpPr>
          <p:nvPr>
            <p:ph type="body" sz="quarter" idx="31"/>
          </p:nvPr>
        </p:nvSpPr>
        <p:spPr/>
        <p:txBody>
          <a:bodyPr/>
          <a:lstStyle/>
          <a:p>
            <a:endParaRPr lang="en-US"/>
          </a:p>
        </p:txBody>
      </p:sp>
      <p:sp>
        <p:nvSpPr>
          <p:cNvPr id="14" name="Text Placeholder 13">
            <a:extLst>
              <a:ext uri="{FF2B5EF4-FFF2-40B4-BE49-F238E27FC236}">
                <a16:creationId xmlns:a16="http://schemas.microsoft.com/office/drawing/2014/main" id="{950CB7AB-BD34-464F-A91F-E626F8904C90}"/>
              </a:ext>
            </a:extLst>
          </p:cNvPr>
          <p:cNvSpPr>
            <a:spLocks noGrp="1"/>
          </p:cNvSpPr>
          <p:nvPr>
            <p:ph type="body" sz="quarter" idx="34"/>
          </p:nvPr>
        </p:nvSpPr>
        <p:spPr/>
        <p:txBody>
          <a:bodyPr/>
          <a:lstStyle/>
          <a:p>
            <a:endParaRPr lang="en-US"/>
          </a:p>
        </p:txBody>
      </p:sp>
      <p:sp>
        <p:nvSpPr>
          <p:cNvPr id="15" name="Text Placeholder 14">
            <a:extLst>
              <a:ext uri="{FF2B5EF4-FFF2-40B4-BE49-F238E27FC236}">
                <a16:creationId xmlns:a16="http://schemas.microsoft.com/office/drawing/2014/main" id="{9217CC9A-E191-452A-8068-A8E859769CAF}"/>
              </a:ext>
            </a:extLst>
          </p:cNvPr>
          <p:cNvSpPr>
            <a:spLocks noGrp="1"/>
          </p:cNvSpPr>
          <p:nvPr>
            <p:ph type="body" sz="quarter" idx="35"/>
          </p:nvPr>
        </p:nvSpPr>
        <p:spPr/>
        <p:txBody>
          <a:bodyPr/>
          <a:lstStyle/>
          <a:p>
            <a:endParaRPr lang="en-US"/>
          </a:p>
        </p:txBody>
      </p:sp>
      <p:sp>
        <p:nvSpPr>
          <p:cNvPr id="16" name="Text Placeholder 15">
            <a:extLst>
              <a:ext uri="{FF2B5EF4-FFF2-40B4-BE49-F238E27FC236}">
                <a16:creationId xmlns:a16="http://schemas.microsoft.com/office/drawing/2014/main" id="{B0DCFCC2-4C82-48C3-BEB3-582691F6924D}"/>
              </a:ext>
            </a:extLst>
          </p:cNvPr>
          <p:cNvSpPr>
            <a:spLocks noGrp="1"/>
          </p:cNvSpPr>
          <p:nvPr>
            <p:ph type="body" sz="quarter" idx="38"/>
          </p:nvPr>
        </p:nvSpPr>
        <p:spPr/>
        <p:txBody>
          <a:bodyPr/>
          <a:lstStyle/>
          <a:p>
            <a:endParaRPr lang="en-US"/>
          </a:p>
        </p:txBody>
      </p:sp>
      <p:sp>
        <p:nvSpPr>
          <p:cNvPr id="17" name="Text Placeholder 16">
            <a:extLst>
              <a:ext uri="{FF2B5EF4-FFF2-40B4-BE49-F238E27FC236}">
                <a16:creationId xmlns:a16="http://schemas.microsoft.com/office/drawing/2014/main" id="{2DFFCFEE-9E58-435C-A1BD-C96ABBDB4AED}"/>
              </a:ext>
            </a:extLst>
          </p:cNvPr>
          <p:cNvSpPr>
            <a:spLocks noGrp="1"/>
          </p:cNvSpPr>
          <p:nvPr>
            <p:ph type="body" sz="quarter" idx="39"/>
          </p:nvPr>
        </p:nvSpPr>
        <p:spPr/>
        <p:txBody>
          <a:bodyPr/>
          <a:lstStyle/>
          <a:p>
            <a:endParaRPr lang="en-US"/>
          </a:p>
        </p:txBody>
      </p:sp>
      <p:sp>
        <p:nvSpPr>
          <p:cNvPr id="18" name="Text Placeholder 17">
            <a:extLst>
              <a:ext uri="{FF2B5EF4-FFF2-40B4-BE49-F238E27FC236}">
                <a16:creationId xmlns:a16="http://schemas.microsoft.com/office/drawing/2014/main" id="{44F40940-A3B2-4778-A7C2-7F0EAA16A7F6}"/>
              </a:ext>
            </a:extLst>
          </p:cNvPr>
          <p:cNvSpPr>
            <a:spLocks noGrp="1"/>
          </p:cNvSpPr>
          <p:nvPr>
            <p:ph type="body" sz="quarter" idx="42"/>
          </p:nvPr>
        </p:nvSpPr>
        <p:spPr/>
        <p:txBody>
          <a:bodyPr/>
          <a:lstStyle/>
          <a:p>
            <a:endParaRPr lang="en-US"/>
          </a:p>
        </p:txBody>
      </p:sp>
      <p:sp>
        <p:nvSpPr>
          <p:cNvPr id="19" name="Text Placeholder 18">
            <a:extLst>
              <a:ext uri="{FF2B5EF4-FFF2-40B4-BE49-F238E27FC236}">
                <a16:creationId xmlns:a16="http://schemas.microsoft.com/office/drawing/2014/main" id="{3AFA4C13-5DBA-4616-ADC0-10BB2589580A}"/>
              </a:ext>
            </a:extLst>
          </p:cNvPr>
          <p:cNvSpPr>
            <a:spLocks noGrp="1"/>
          </p:cNvSpPr>
          <p:nvPr>
            <p:ph type="body" sz="quarter" idx="43"/>
          </p:nvPr>
        </p:nvSpPr>
        <p:spPr/>
        <p:txBody>
          <a:bodyPr/>
          <a:lstStyle/>
          <a:p>
            <a:endParaRPr lang="en-US"/>
          </a:p>
        </p:txBody>
      </p:sp>
      <p:sp>
        <p:nvSpPr>
          <p:cNvPr id="20" name="Text Placeholder 19">
            <a:extLst>
              <a:ext uri="{FF2B5EF4-FFF2-40B4-BE49-F238E27FC236}">
                <a16:creationId xmlns:a16="http://schemas.microsoft.com/office/drawing/2014/main" id="{58DBD7DF-6827-40FE-853C-73DD26B9A895}"/>
              </a:ext>
            </a:extLst>
          </p:cNvPr>
          <p:cNvSpPr>
            <a:spLocks noGrp="1"/>
          </p:cNvSpPr>
          <p:nvPr>
            <p:ph type="body" sz="quarter" idx="46"/>
          </p:nvPr>
        </p:nvSpPr>
        <p:spPr/>
        <p:txBody>
          <a:bodyPr/>
          <a:lstStyle/>
          <a:p>
            <a:endParaRPr lang="en-US"/>
          </a:p>
        </p:txBody>
      </p:sp>
      <p:sp>
        <p:nvSpPr>
          <p:cNvPr id="21" name="Text Placeholder 20">
            <a:extLst>
              <a:ext uri="{FF2B5EF4-FFF2-40B4-BE49-F238E27FC236}">
                <a16:creationId xmlns:a16="http://schemas.microsoft.com/office/drawing/2014/main" id="{164322A4-1EAF-44F3-8640-DA1E936E28E0}"/>
              </a:ext>
            </a:extLst>
          </p:cNvPr>
          <p:cNvSpPr>
            <a:spLocks noGrp="1"/>
          </p:cNvSpPr>
          <p:nvPr>
            <p:ph type="body" sz="quarter" idx="47"/>
          </p:nvPr>
        </p:nvSpPr>
        <p:spPr/>
        <p:txBody>
          <a:bodyPr/>
          <a:lstStyle/>
          <a:p>
            <a:endParaRPr lang="en-US"/>
          </a:p>
        </p:txBody>
      </p:sp>
      <p:sp>
        <p:nvSpPr>
          <p:cNvPr id="22" name="Text Placeholder 21">
            <a:extLst>
              <a:ext uri="{FF2B5EF4-FFF2-40B4-BE49-F238E27FC236}">
                <a16:creationId xmlns:a16="http://schemas.microsoft.com/office/drawing/2014/main" id="{DC541F21-A4B4-4E57-9C3B-DFA6FDC577FD}"/>
              </a:ext>
            </a:extLst>
          </p:cNvPr>
          <p:cNvSpPr>
            <a:spLocks noGrp="1"/>
          </p:cNvSpPr>
          <p:nvPr>
            <p:ph type="body" sz="quarter" idx="50"/>
          </p:nvPr>
        </p:nvSpPr>
        <p:spPr/>
        <p:txBody>
          <a:bodyPr/>
          <a:lstStyle/>
          <a:p>
            <a:endParaRPr lang="en-US"/>
          </a:p>
        </p:txBody>
      </p:sp>
      <p:sp>
        <p:nvSpPr>
          <p:cNvPr id="23" name="Text Placeholder 22">
            <a:extLst>
              <a:ext uri="{FF2B5EF4-FFF2-40B4-BE49-F238E27FC236}">
                <a16:creationId xmlns:a16="http://schemas.microsoft.com/office/drawing/2014/main" id="{6719EAD8-E883-4604-B154-2593006FC812}"/>
              </a:ext>
            </a:extLst>
          </p:cNvPr>
          <p:cNvSpPr>
            <a:spLocks noGrp="1"/>
          </p:cNvSpPr>
          <p:nvPr>
            <p:ph type="body" sz="quarter" idx="51"/>
          </p:nvPr>
        </p:nvSpPr>
        <p:spPr/>
        <p:txBody>
          <a:bodyPr/>
          <a:lstStyle/>
          <a:p>
            <a:endParaRPr lang="en-US"/>
          </a:p>
        </p:txBody>
      </p:sp>
      <p:sp>
        <p:nvSpPr>
          <p:cNvPr id="24" name="Text Placeholder 23">
            <a:extLst>
              <a:ext uri="{FF2B5EF4-FFF2-40B4-BE49-F238E27FC236}">
                <a16:creationId xmlns:a16="http://schemas.microsoft.com/office/drawing/2014/main" id="{115EADBA-256C-45B9-923B-342F4454C1DC}"/>
              </a:ext>
            </a:extLst>
          </p:cNvPr>
          <p:cNvSpPr>
            <a:spLocks noGrp="1"/>
          </p:cNvSpPr>
          <p:nvPr>
            <p:ph type="body" sz="quarter" idx="54"/>
          </p:nvPr>
        </p:nvSpPr>
        <p:spPr/>
        <p:txBody>
          <a:bodyPr/>
          <a:lstStyle/>
          <a:p>
            <a:endParaRPr lang="en-US"/>
          </a:p>
        </p:txBody>
      </p:sp>
      <p:sp>
        <p:nvSpPr>
          <p:cNvPr id="25" name="Text Placeholder 24">
            <a:extLst>
              <a:ext uri="{FF2B5EF4-FFF2-40B4-BE49-F238E27FC236}">
                <a16:creationId xmlns:a16="http://schemas.microsoft.com/office/drawing/2014/main" id="{CE370283-8539-4804-8A02-BD3740841CEF}"/>
              </a:ext>
            </a:extLst>
          </p:cNvPr>
          <p:cNvSpPr>
            <a:spLocks noGrp="1"/>
          </p:cNvSpPr>
          <p:nvPr>
            <p:ph type="body" sz="quarter" idx="55"/>
          </p:nvPr>
        </p:nvSpPr>
        <p:spPr/>
        <p:txBody>
          <a:bodyPr/>
          <a:lstStyle/>
          <a:p>
            <a:endParaRPr lang="en-US"/>
          </a:p>
        </p:txBody>
      </p:sp>
      <p:sp>
        <p:nvSpPr>
          <p:cNvPr id="26" name="Title 25">
            <a:extLst>
              <a:ext uri="{FF2B5EF4-FFF2-40B4-BE49-F238E27FC236}">
                <a16:creationId xmlns:a16="http://schemas.microsoft.com/office/drawing/2014/main" id="{FB03F4D8-81FA-4451-ADD8-F23D845A9363}"/>
              </a:ext>
            </a:extLst>
          </p:cNvPr>
          <p:cNvSpPr>
            <a:spLocks noGrp="1"/>
          </p:cNvSpPr>
          <p:nvPr>
            <p:ph type="title"/>
          </p:nvPr>
        </p:nvSpPr>
        <p:spPr/>
        <p:txBody>
          <a:bodyPr/>
          <a:lstStyle/>
          <a:p>
            <a:endParaRPr lang="en-US"/>
          </a:p>
        </p:txBody>
      </p:sp>
      <p:sp>
        <p:nvSpPr>
          <p:cNvPr id="27" name="Text Placeholder 26">
            <a:extLst>
              <a:ext uri="{FF2B5EF4-FFF2-40B4-BE49-F238E27FC236}">
                <a16:creationId xmlns:a16="http://schemas.microsoft.com/office/drawing/2014/main" id="{31A2984B-EB49-42CD-BE65-C3859399AB43}"/>
              </a:ext>
            </a:extLst>
          </p:cNvPr>
          <p:cNvSpPr>
            <a:spLocks noGrp="1"/>
          </p:cNvSpPr>
          <p:nvPr>
            <p:ph type="body" sz="quarter" idx="56"/>
          </p:nvPr>
        </p:nvSpPr>
        <p:spPr/>
        <p:txBody>
          <a:bodyPr/>
          <a:lstStyle/>
          <a:p>
            <a:endParaRPr lang="en-US"/>
          </a:p>
        </p:txBody>
      </p:sp>
      <p:sp>
        <p:nvSpPr>
          <p:cNvPr id="28" name="Text Placeholder 27">
            <a:extLst>
              <a:ext uri="{FF2B5EF4-FFF2-40B4-BE49-F238E27FC236}">
                <a16:creationId xmlns:a16="http://schemas.microsoft.com/office/drawing/2014/main" id="{902F7C99-19BE-4E19-9C11-3EDE844C08DA}"/>
              </a:ext>
            </a:extLst>
          </p:cNvPr>
          <p:cNvSpPr>
            <a:spLocks noGrp="1"/>
          </p:cNvSpPr>
          <p:nvPr>
            <p:ph type="body" sz="quarter" idx="57"/>
          </p:nvPr>
        </p:nvSpPr>
        <p:spPr/>
        <p:txBody>
          <a:bodyPr/>
          <a:lstStyle/>
          <a:p>
            <a:endParaRPr lang="en-US"/>
          </a:p>
        </p:txBody>
      </p:sp>
      <p:sp>
        <p:nvSpPr>
          <p:cNvPr id="29" name="Text Placeholder 28">
            <a:extLst>
              <a:ext uri="{FF2B5EF4-FFF2-40B4-BE49-F238E27FC236}">
                <a16:creationId xmlns:a16="http://schemas.microsoft.com/office/drawing/2014/main" id="{1A66C65F-D30D-457D-A0EC-955109EF1AFA}"/>
              </a:ext>
            </a:extLst>
          </p:cNvPr>
          <p:cNvSpPr>
            <a:spLocks noGrp="1"/>
          </p:cNvSpPr>
          <p:nvPr>
            <p:ph type="body" sz="quarter" idx="58"/>
          </p:nvPr>
        </p:nvSpPr>
        <p:spPr/>
        <p:txBody>
          <a:bodyPr/>
          <a:lstStyle/>
          <a:p>
            <a:endParaRPr lang="en-US"/>
          </a:p>
        </p:txBody>
      </p:sp>
      <p:sp>
        <p:nvSpPr>
          <p:cNvPr id="30" name="Text Placeholder 29">
            <a:extLst>
              <a:ext uri="{FF2B5EF4-FFF2-40B4-BE49-F238E27FC236}">
                <a16:creationId xmlns:a16="http://schemas.microsoft.com/office/drawing/2014/main" id="{8E3C14B3-DA58-420C-8ABD-12F674832B61}"/>
              </a:ext>
            </a:extLst>
          </p:cNvPr>
          <p:cNvSpPr>
            <a:spLocks noGrp="1"/>
          </p:cNvSpPr>
          <p:nvPr>
            <p:ph type="body" sz="quarter" idx="59"/>
          </p:nvPr>
        </p:nvSpPr>
        <p:spPr/>
        <p:txBody>
          <a:bodyPr/>
          <a:lstStyle/>
          <a:p>
            <a:endParaRPr lang="en-US"/>
          </a:p>
        </p:txBody>
      </p:sp>
      <p:sp>
        <p:nvSpPr>
          <p:cNvPr id="31" name="Text Placeholder 30">
            <a:extLst>
              <a:ext uri="{FF2B5EF4-FFF2-40B4-BE49-F238E27FC236}">
                <a16:creationId xmlns:a16="http://schemas.microsoft.com/office/drawing/2014/main" id="{BAB6CF59-3223-4804-9798-44EE745B7EBC}"/>
              </a:ext>
            </a:extLst>
          </p:cNvPr>
          <p:cNvSpPr>
            <a:spLocks noGrp="1"/>
          </p:cNvSpPr>
          <p:nvPr>
            <p:ph type="body" sz="quarter" idx="60"/>
          </p:nvPr>
        </p:nvSpPr>
        <p:spPr/>
        <p:txBody>
          <a:bodyPr/>
          <a:lstStyle/>
          <a:p>
            <a:endParaRPr lang="en-US"/>
          </a:p>
        </p:txBody>
      </p:sp>
    </p:spTree>
    <p:extLst>
      <p:ext uri="{BB962C8B-B14F-4D97-AF65-F5344CB8AC3E}">
        <p14:creationId xmlns:p14="http://schemas.microsoft.com/office/powerpoint/2010/main" val="137562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56253" y="4564692"/>
            <a:ext cx="2486101" cy="531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a:solidFill>
                  <a:srgbClr val="1A1A1A"/>
                </a:solidFill>
                <a:latin typeface="Segoe UI Semibold"/>
              </a:rPr>
              <a:t>Azure Bot Service</a:t>
            </a:r>
          </a:p>
          <a:p>
            <a:pPr algn="ctr" defTabSz="931935" fontAlgn="base">
              <a:spcBef>
                <a:spcPct val="0"/>
              </a:spcBef>
              <a:spcAft>
                <a:spcPct val="0"/>
              </a:spcAft>
              <a:defRPr/>
            </a:pPr>
            <a:r>
              <a:rPr lang="en-US" sz="140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117411" y="4571356"/>
            <a:ext cx="2486101" cy="312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852950" y="4548161"/>
            <a:ext cx="2486101" cy="751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1935" fontAlgn="base">
              <a:spcBef>
                <a:spcPct val="0"/>
              </a:spcBef>
              <a:spcAft>
                <a:spcPct val="0"/>
              </a:spcAft>
              <a:defRPr/>
            </a:pPr>
            <a:r>
              <a:rPr lang="en-US" sz="1400">
                <a:solidFill>
                  <a:srgbClr val="1A1A1A"/>
                </a:solidFill>
                <a:latin typeface="Segoe UI Semibold"/>
              </a:rPr>
              <a:t>Azure Databricks</a:t>
            </a:r>
          </a:p>
          <a:p>
            <a:pPr algn="ctr" defTabSz="931935" fontAlgn="base">
              <a:spcBef>
                <a:spcPct val="0"/>
              </a:spcBef>
              <a:spcAft>
                <a:spcPct val="0"/>
              </a:spcAft>
              <a:defRPr/>
            </a:pPr>
            <a:r>
              <a:rPr lang="en-US" sz="1400">
                <a:solidFill>
                  <a:srgbClr val="1A1A1A"/>
                </a:solidFill>
                <a:latin typeface="Segoe UI Semibold"/>
              </a:rPr>
              <a:t>Azure Machine Learning</a:t>
            </a:r>
          </a:p>
          <a:p>
            <a:pPr algn="ctr" defTabSz="931935" fontAlgn="base">
              <a:spcBef>
                <a:spcPct val="0"/>
              </a:spcBef>
              <a:spcAft>
                <a:spcPct val="0"/>
              </a:spcAft>
              <a:defRPr/>
            </a:pPr>
            <a:r>
              <a:rPr lang="en-US" sz="140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373012" y="2515890"/>
            <a:ext cx="1974900" cy="276999"/>
          </a:xfrm>
          <a:prstGeom prst="rect">
            <a:avLst/>
          </a:prstGeom>
          <a:noFill/>
        </p:spPr>
        <p:txBody>
          <a:bodyPr wrap="none" lIns="0" tIns="0" rIns="0" bIns="0" rtlCol="0">
            <a:spAutoFit/>
          </a:bodyPr>
          <a:lstStyle/>
          <a:p>
            <a:pPr algn="ctr" defTabSz="931935" fontAlgn="base">
              <a:spcBef>
                <a:spcPct val="0"/>
              </a:spcBef>
              <a:defRPr/>
            </a:pPr>
            <a:r>
              <a:rPr lang="en-US">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10262" y="2509227"/>
            <a:ext cx="1779333" cy="276999"/>
          </a:xfrm>
          <a:prstGeom prst="rect">
            <a:avLst/>
          </a:prstGeom>
          <a:noFill/>
        </p:spPr>
        <p:txBody>
          <a:bodyPr wrap="none" lIns="0" tIns="0" rIns="0" bIns="0" rtlCol="0" anchor="t">
            <a:spAutoFit/>
          </a:bodyPr>
          <a:lstStyle/>
          <a:p>
            <a:pPr algn="ctr" defTabSz="931935" fontAlgn="base">
              <a:spcBef>
                <a:spcPct val="0"/>
              </a:spcBef>
              <a:defRPr/>
            </a:pPr>
            <a:r>
              <a:rPr lang="en-US">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186297" y="2492694"/>
            <a:ext cx="1819409" cy="276999"/>
          </a:xfrm>
          <a:prstGeom prst="rect">
            <a:avLst/>
          </a:prstGeom>
          <a:noFill/>
        </p:spPr>
        <p:txBody>
          <a:bodyPr wrap="none" lIns="0" tIns="0" rIns="0" bIns="0" rtlCol="0">
            <a:spAutoFit/>
          </a:bodyPr>
          <a:lstStyle/>
          <a:p>
            <a:pPr algn="ctr" defTabSz="931935" fontAlgn="base">
              <a:spcBef>
                <a:spcPct val="0"/>
              </a:spcBef>
              <a:defRPr/>
            </a:pPr>
            <a:r>
              <a:rPr lang="en-US">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79197" y="3197798"/>
            <a:ext cx="981710" cy="981710"/>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27" tIns="45713" rIns="91427" bIns="45713" numCol="1" anchor="t" anchorCtr="0" compatLnSpc="1">
                <a:prstTxWarp prst="textNoShape">
                  <a:avLst/>
                </a:prstTxWarp>
                <a:noAutofit/>
              </a:bodyPr>
              <a:lstStyle/>
              <a:p>
                <a:pPr defTabSz="914225">
                  <a:defRPr/>
                </a:pPr>
                <a:endParaRPr lang="en-US" kern="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8943445" y="3236121"/>
            <a:ext cx="981710" cy="972443"/>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14192">
                  <a:defRPr/>
                </a:pPr>
                <a:endParaRPr lang="en-US" sz="1765">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14192">
                  <a:defRPr/>
                </a:pPr>
                <a:endParaRPr lang="en-US" sz="1765">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sz="1765">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14192">
                  <a:defRPr/>
                </a:pPr>
                <a:endParaRPr lang="en-US" sz="1765">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605147" y="3228505"/>
            <a:ext cx="981710" cy="944577"/>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588263" y="457622"/>
            <a:ext cx="11018520" cy="633625"/>
          </a:xfrm>
        </p:spPr>
        <p:txBody>
          <a:bodyPr>
            <a:normAutofit fontScale="90000"/>
          </a:bodyPr>
          <a:lstStyle/>
          <a:p>
            <a:pPr algn="ctr"/>
            <a:r>
              <a:rPr lang="en-US" sz="4117"/>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038254" y="2159065"/>
            <a:ext cx="2838679" cy="336159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69242" y="298303"/>
            <a:ext cx="5378548" cy="5937974"/>
          </a:xfrm>
          <a:prstGeom prst="rect">
            <a:avLst/>
          </a:prstGeom>
          <a:noFill/>
        </p:spPr>
        <p:txBody>
          <a:bodyPr vert="horz" wrap="square" lIns="179285" tIns="143428" rIns="179285" bIns="143428" rtlCol="0" anchor="ctr">
            <a:spAutoFit/>
          </a:bodyPr>
          <a:lstStyle/>
          <a:p>
            <a:pPr>
              <a:spcAft>
                <a:spcPts val="1175"/>
              </a:spcAft>
              <a:buSzPct val="90000"/>
            </a:pPr>
            <a:r>
              <a:rPr lang="en-US" sz="3137" dirty="0">
                <a:solidFill>
                  <a:srgbClr val="FF0000"/>
                </a:solidFill>
              </a:rPr>
              <a:t>Knowledge Mining </a:t>
            </a:r>
            <a:r>
              <a:rPr lang="en-US" sz="3137" dirty="0">
                <a:solidFill>
                  <a:srgbClr val="434343"/>
                </a:solidFill>
              </a:rPr>
              <a:t>is the process of discovering actionable information from large sets of </a:t>
            </a:r>
            <a:r>
              <a:rPr lang="en-US" sz="3137" dirty="0">
                <a:solidFill>
                  <a:srgbClr val="FF0000"/>
                </a:solidFill>
              </a:rPr>
              <a:t>unstructured data</a:t>
            </a:r>
            <a:r>
              <a:rPr lang="en-US" sz="3137" dirty="0">
                <a:solidFill>
                  <a:srgbClr val="434343"/>
                </a:solidFill>
              </a:rPr>
              <a:t>, like text or images. </a:t>
            </a:r>
            <a:br>
              <a:rPr lang="en-US" sz="3137" dirty="0">
                <a:solidFill>
                  <a:srgbClr val="434343"/>
                </a:solidFill>
              </a:rPr>
            </a:br>
            <a:br>
              <a:rPr lang="en-US" sz="3137" dirty="0">
                <a:solidFill>
                  <a:srgbClr val="434343"/>
                </a:solidFill>
              </a:rPr>
            </a:br>
            <a:r>
              <a:rPr lang="en-US" sz="3137" dirty="0">
                <a:solidFill>
                  <a:srgbClr val="434343"/>
                </a:solidFill>
              </a:rPr>
              <a:t>It uses </a:t>
            </a:r>
            <a:r>
              <a:rPr lang="en-US" sz="3137" dirty="0">
                <a:solidFill>
                  <a:srgbClr val="FF0000"/>
                </a:solidFill>
              </a:rPr>
              <a:t>Artificial Intelligence </a:t>
            </a:r>
            <a:r>
              <a:rPr lang="en-US" sz="3137" dirty="0">
                <a:solidFill>
                  <a:srgbClr val="434343"/>
                </a:solidFill>
              </a:rPr>
              <a:t>to detect hidden patterns and information. It can be used to guarantee compliance, enrich search, automate processes, among other </a:t>
            </a:r>
            <a:r>
              <a:rPr lang="en-US" sz="3137" dirty="0">
                <a:solidFill>
                  <a:srgbClr val="FF0000"/>
                </a:solidFill>
              </a:rPr>
              <a:t>business processes</a:t>
            </a:r>
            <a:r>
              <a:rPr lang="en-US" sz="3137" dirty="0">
                <a:solidFill>
                  <a:srgbClr val="434343"/>
                </a:solidFill>
              </a:rPr>
              <a:t>. </a:t>
            </a:r>
            <a:endParaRPr lang="en-US" sz="1961"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69242" y="321130"/>
            <a:ext cx="5602652" cy="4634436"/>
          </a:xfrm>
          <a:prstGeom prst="rect">
            <a:avLst/>
          </a:prstGeom>
          <a:noFill/>
        </p:spPr>
        <p:txBody>
          <a:bodyPr vert="horz" wrap="square" lIns="179285" tIns="143428" rIns="179285" bIns="143428" rtlCol="0" anchor="ctr">
            <a:spAutoFit/>
          </a:bodyPr>
          <a:lstStyle/>
          <a:p>
            <a:pPr>
              <a:spcAft>
                <a:spcPts val="1175"/>
              </a:spcAft>
              <a:buSzPct val="90000"/>
            </a:pPr>
            <a:r>
              <a:rPr lang="en-US" sz="3137" dirty="0">
                <a:solidFill>
                  <a:srgbClr val="FF0000"/>
                </a:solidFill>
                <a:cs typeface="Segoe UI Semibold" panose="020B0702040204020203" pitchFamily="34" charset="0"/>
              </a:rPr>
              <a:t>Cognitive Search </a:t>
            </a:r>
            <a:r>
              <a:rPr lang="en-US" sz="3137" dirty="0">
                <a:solidFill>
                  <a:srgbClr val="434343"/>
                </a:solidFill>
                <a:cs typeface="Segoe UI Semibold" panose="020B0702040204020203" pitchFamily="34" charset="0"/>
              </a:rPr>
              <a:t>is the </a:t>
            </a:r>
            <a:r>
              <a:rPr lang="en-US" sz="3137" dirty="0">
                <a:solidFill>
                  <a:srgbClr val="434343"/>
                </a:solidFill>
              </a:rPr>
              <a:t>Microsoft solution for Knowledge Mining. </a:t>
            </a:r>
            <a:br>
              <a:rPr lang="en-US" sz="3137" dirty="0">
                <a:solidFill>
                  <a:srgbClr val="434343"/>
                </a:solidFill>
              </a:rPr>
            </a:br>
            <a:br>
              <a:rPr lang="en-US" sz="3137" dirty="0">
                <a:solidFill>
                  <a:srgbClr val="434343"/>
                </a:solidFill>
              </a:rPr>
            </a:br>
            <a:r>
              <a:rPr lang="en-US" sz="3137" dirty="0">
                <a:solidFill>
                  <a:srgbClr val="FF0000"/>
                </a:solidFill>
              </a:rPr>
              <a:t>AI</a:t>
            </a:r>
            <a:r>
              <a:rPr lang="en-US" sz="3137" dirty="0">
                <a:solidFill>
                  <a:srgbClr val="434343"/>
                </a:solidFill>
              </a:rPr>
              <a:t> approach for </a:t>
            </a:r>
            <a:r>
              <a:rPr lang="en-US" sz="3137" dirty="0"/>
              <a:t>content</a:t>
            </a:r>
            <a:r>
              <a:rPr lang="en-US" sz="3137" dirty="0">
                <a:solidFill>
                  <a:srgbClr val="434343"/>
                </a:solidFill>
              </a:rPr>
              <a:t> understanding. Ingests unstructured content to create rich metadata into an </a:t>
            </a:r>
            <a:r>
              <a:rPr lang="en-US" sz="3137" dirty="0">
                <a:solidFill>
                  <a:srgbClr val="FF0000"/>
                </a:solidFill>
              </a:rPr>
              <a:t>Azure Search </a:t>
            </a:r>
            <a:r>
              <a:rPr lang="en-US" sz="3137" dirty="0">
                <a:solidFill>
                  <a:srgbClr val="434343"/>
                </a:solidFill>
              </a:rPr>
              <a:t>index, with the power of </a:t>
            </a:r>
            <a:r>
              <a:rPr lang="en-US" sz="3137" dirty="0">
                <a:solidFill>
                  <a:srgbClr val="FF0000"/>
                </a:solidFill>
              </a:rPr>
              <a:t>Cognitive Services</a:t>
            </a:r>
            <a:r>
              <a:rPr lang="en-US" sz="3137" dirty="0">
                <a:solidFill>
                  <a:srgbClr val="434343"/>
                </a:solidFill>
              </a:rPr>
              <a:t>.</a:t>
            </a:r>
            <a:endParaRPr lang="en-US" sz="3137"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970B7D-238D-45FF-8140-1B2A10278A33}"/>
              </a:ext>
            </a:extLst>
          </p:cNvPr>
          <p:cNvPicPr>
            <a:picLocks noChangeAspect="1"/>
          </p:cNvPicPr>
          <p:nvPr/>
        </p:nvPicPr>
        <p:blipFill>
          <a:blip r:embed="rId3"/>
          <a:stretch>
            <a:fillRect/>
          </a:stretch>
        </p:blipFill>
        <p:spPr>
          <a:xfrm>
            <a:off x="5686954" y="1381818"/>
            <a:ext cx="6840968" cy="5012066"/>
          </a:xfrm>
          <a:prstGeom prst="rect">
            <a:avLst/>
          </a:prstGeom>
        </p:spPr>
      </p:pic>
      <p:sp>
        <p:nvSpPr>
          <p:cNvPr id="4" name="TextBox 3">
            <a:extLst>
              <a:ext uri="{FF2B5EF4-FFF2-40B4-BE49-F238E27FC236}">
                <a16:creationId xmlns:a16="http://schemas.microsoft.com/office/drawing/2014/main" id="{05B1F4FD-2A3D-4260-8BDF-F1966311F10A}"/>
              </a:ext>
            </a:extLst>
          </p:cNvPr>
          <p:cNvSpPr txBox="1"/>
          <p:nvPr/>
        </p:nvSpPr>
        <p:spPr>
          <a:xfrm>
            <a:off x="-10578" y="796500"/>
            <a:ext cx="6106578" cy="6957809"/>
          </a:xfrm>
          <a:prstGeom prst="rect">
            <a:avLst/>
          </a:prstGeom>
          <a:noFill/>
        </p:spPr>
        <p:txBody>
          <a:bodyPr wrap="square" lIns="179285" tIns="143428" rIns="179285" bIns="143428" rtlCol="0">
            <a:spAutoFit/>
          </a:bodyPr>
          <a:lstStyle/>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AI-Powered cloud search service for web and mobile app development</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Enterprise Search as a Service – Azure PaaS product</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Enrich and extract insights through cognitive skills (Cognitive Search)</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Easily scale up and down</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Natural Language Processing for web search grade experience</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Connect search results to business goals with great control over search ranking</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99.9% SLA, GDPR, Standard Azure OST (Online Service Terms)</a:t>
            </a:r>
          </a:p>
          <a:p>
            <a:pPr marL="448193" indent="-448193" defTabSz="914192">
              <a:spcAft>
                <a:spcPts val="1175"/>
              </a:spcAft>
              <a:buSzPct val="90000"/>
              <a:buFont typeface="Arial" panose="020B0604020202020204" pitchFamily="34" charset="0"/>
              <a:buChar char="•"/>
            </a:pPr>
            <a:r>
              <a:rPr lang="en-US" sz="2157" dirty="0">
                <a:solidFill>
                  <a:srgbClr val="434343"/>
                </a:solidFill>
                <a:latin typeface="Segoe UI Light"/>
              </a:rPr>
              <a:t>Creates indexed metadata about your data</a:t>
            </a:r>
          </a:p>
          <a:p>
            <a:pPr marL="448193" indent="-448193" defTabSz="914192">
              <a:spcAft>
                <a:spcPts val="1175"/>
              </a:spcAft>
              <a:buSzPct val="90000"/>
              <a:buFont typeface="Arial" panose="020B0604020202020204" pitchFamily="34" charset="0"/>
              <a:buChar char="•"/>
            </a:pPr>
            <a:endParaRPr lang="en-US" sz="2157" dirty="0">
              <a:solidFill>
                <a:srgbClr val="434343"/>
              </a:solidFill>
              <a:latin typeface="Segoe UI Light"/>
            </a:endParaRPr>
          </a:p>
          <a:p>
            <a:pPr marL="448193" indent="-448193" defTabSz="914192">
              <a:spcAft>
                <a:spcPts val="1175"/>
              </a:spcAft>
              <a:buSzPct val="90000"/>
              <a:buFont typeface="Arial" panose="020B0604020202020204" pitchFamily="34" charset="0"/>
              <a:buChar char="•"/>
            </a:pPr>
            <a:endParaRPr lang="en-US" sz="2157" dirty="0">
              <a:solidFill>
                <a:srgbClr val="434343"/>
              </a:solidFill>
              <a:latin typeface="Segoe UI Light"/>
            </a:endParaRPr>
          </a:p>
        </p:txBody>
      </p:sp>
      <p:sp>
        <p:nvSpPr>
          <p:cNvPr id="7" name="Title 1">
            <a:extLst>
              <a:ext uri="{FF2B5EF4-FFF2-40B4-BE49-F238E27FC236}">
                <a16:creationId xmlns:a16="http://schemas.microsoft.com/office/drawing/2014/main" id="{895EA8E3-0D7B-4A67-AC6B-8221FEDDF4C8}"/>
              </a:ext>
            </a:extLst>
          </p:cNvPr>
          <p:cNvSpPr>
            <a:spLocks noGrp="1"/>
          </p:cNvSpPr>
          <p:nvPr>
            <p:ph type="title"/>
          </p:nvPr>
        </p:nvSpPr>
        <p:spPr>
          <a:xfrm>
            <a:off x="336000" y="324001"/>
            <a:ext cx="11520000" cy="944999"/>
          </a:xfrm>
        </p:spPr>
        <p:txBody>
          <a:bodyPr>
            <a:normAutofit fontScale="90000"/>
          </a:bodyPr>
          <a:lstStyle/>
          <a:p>
            <a:r>
              <a:rPr lang="en-US" dirty="0">
                <a:latin typeface="Segoe UI Semibold" panose="020B0702040204020203" pitchFamily="34" charset="0"/>
                <a:cs typeface="Segoe UI Semibold" panose="020B0702040204020203" pitchFamily="34" charset="0"/>
              </a:rPr>
              <a:t>What Azure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0016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2384" y="1189495"/>
            <a:ext cx="11280012" cy="4453480"/>
          </a:xfrm>
          <a:prstGeom prst="rect">
            <a:avLst/>
          </a:prstGeom>
          <a:noFill/>
        </p:spPr>
        <p:txBody>
          <a:bodyPr wrap="square" lIns="179285" tIns="143428" rIns="179285" bIns="143428" rtlCol="0">
            <a:spAutoFit/>
          </a:bodyPr>
          <a:lstStyle/>
          <a:p>
            <a:pPr marL="448193" indent="-448193" defTabSz="914192">
              <a:spcAft>
                <a:spcPts val="1175"/>
              </a:spcAft>
              <a:buSzPct val="90000"/>
              <a:buFont typeface="Arial" panose="020B0604020202020204" pitchFamily="34" charset="0"/>
              <a:buChar char="•"/>
            </a:pPr>
            <a:r>
              <a:rPr lang="en-US" sz="2353">
                <a:solidFill>
                  <a:srgbClr val="FF0000"/>
                </a:solidFill>
                <a:latin typeface="Segoe UI Light"/>
              </a:rPr>
              <a:t>Azure Search feature</a:t>
            </a:r>
            <a:r>
              <a:rPr lang="en-US" sz="2353">
                <a:solidFill>
                  <a:srgbClr val="434343"/>
                </a:solidFill>
                <a:latin typeface="Segoe UI Light"/>
              </a:rPr>
              <a:t>, Announced in May 2018 (MS Build)</a:t>
            </a:r>
          </a:p>
          <a:p>
            <a:pPr marL="448193" indent="-448193" defTabSz="914192">
              <a:spcAft>
                <a:spcPts val="1175"/>
              </a:spcAft>
              <a:buSzPct val="90000"/>
              <a:buFont typeface="Arial" panose="020B0604020202020204" pitchFamily="34" charset="0"/>
              <a:buChar char="•"/>
            </a:pPr>
            <a:r>
              <a:rPr lang="en-US" sz="2353">
                <a:solidFill>
                  <a:srgbClr val="434343"/>
                </a:solidFill>
                <a:latin typeface="Segoe UI Light"/>
              </a:rPr>
              <a:t>It uses AI to create searchable metadata, transforming unstructured data into information</a:t>
            </a:r>
          </a:p>
          <a:p>
            <a:pPr marL="448193" indent="-448193" defTabSz="914192">
              <a:spcAft>
                <a:spcPts val="1175"/>
              </a:spcAft>
              <a:buSzPct val="90000"/>
              <a:buFont typeface="Arial" panose="020B0604020202020204" pitchFamily="34" charset="0"/>
              <a:buChar char="•"/>
            </a:pPr>
            <a:r>
              <a:rPr lang="en-US" sz="2353">
                <a:solidFill>
                  <a:srgbClr val="434343"/>
                </a:solidFill>
                <a:latin typeface="Segoe UI Light"/>
              </a:rPr>
              <a:t>Data Enrichment =! Data Integration. Original data isn’t moved, changed or copied</a:t>
            </a:r>
          </a:p>
          <a:p>
            <a:pPr marL="448193" indent="-448193" defTabSz="914192">
              <a:spcAft>
                <a:spcPts val="1175"/>
              </a:spcAft>
              <a:buSzPct val="90000"/>
              <a:buFont typeface="Arial" panose="020B0604020202020204" pitchFamily="34" charset="0"/>
              <a:buChar char="•"/>
            </a:pPr>
            <a:r>
              <a:rPr lang="en-US" sz="2353">
                <a:solidFill>
                  <a:srgbClr val="434343"/>
                </a:solidFill>
                <a:latin typeface="Segoe UI Light"/>
              </a:rPr>
              <a:t>Results are always loaded into an Azure Search Index</a:t>
            </a:r>
          </a:p>
          <a:p>
            <a:pPr marL="448193" indent="-448193" defTabSz="914192">
              <a:spcAft>
                <a:spcPts val="1175"/>
              </a:spcAft>
              <a:buSzPct val="90000"/>
              <a:buFont typeface="Arial" panose="020B0604020202020204" pitchFamily="34" charset="0"/>
              <a:buChar char="•"/>
            </a:pPr>
            <a:r>
              <a:rPr lang="en-US" sz="2353">
                <a:solidFill>
                  <a:srgbClr val="434343"/>
                </a:solidFill>
                <a:latin typeface="Segoe UI Light"/>
              </a:rPr>
              <a:t>10+ regions, including South Central US, West Europe, North Europe, Brazil South, and Southeast Asia</a:t>
            </a:r>
          </a:p>
          <a:p>
            <a:pPr marL="448193" indent="-448193" defTabSz="914192">
              <a:spcAft>
                <a:spcPts val="1175"/>
              </a:spcAft>
              <a:buSzPct val="90000"/>
              <a:buFont typeface="Arial" panose="020B0604020202020204" pitchFamily="34" charset="0"/>
              <a:buChar char="•"/>
            </a:pPr>
            <a:r>
              <a:rPr lang="en-US" sz="2353">
                <a:solidFill>
                  <a:srgbClr val="434343"/>
                </a:solidFill>
                <a:latin typeface="Segoe UI Light"/>
              </a:rPr>
              <a:t>Azure Search Cost + Cost per image + Cost per Cognitive Service used</a:t>
            </a:r>
          </a:p>
          <a:p>
            <a:pPr marL="448193" indent="-448193" defTabSz="914192">
              <a:spcAft>
                <a:spcPts val="1175"/>
              </a:spcAft>
              <a:buSzPct val="90000"/>
              <a:buFont typeface="Arial" panose="020B0604020202020204" pitchFamily="34" charset="0"/>
              <a:buChar char="•"/>
            </a:pPr>
            <a:r>
              <a:rPr lang="en-US" sz="2353" b="1">
                <a:solidFill>
                  <a:srgbClr val="FF0000"/>
                </a:solidFill>
                <a:latin typeface="Segoe UI Light"/>
              </a:rPr>
              <a:t>OR </a:t>
            </a:r>
            <a:r>
              <a:rPr lang="en-US" sz="2353">
                <a:solidFill>
                  <a:srgbClr val="434343"/>
                </a:solidFill>
                <a:latin typeface="Segoe UI Light"/>
              </a:rPr>
              <a:t>Azure Search Cost + Free up to 20 documents per day</a:t>
            </a:r>
          </a:p>
        </p:txBody>
      </p:sp>
    </p:spTree>
    <p:extLst>
      <p:ext uri="{BB962C8B-B14F-4D97-AF65-F5344CB8AC3E}">
        <p14:creationId xmlns:p14="http://schemas.microsoft.com/office/powerpoint/2010/main" val="415379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Semibold" panose="020B0702040204020203" pitchFamily="34" charset="0"/>
                <a:cs typeface="Segoe UI Semibold" panose="020B0702040204020203" pitchFamily="34" charset="0"/>
              </a:rPr>
              <a:t>Azure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193812"/>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759" y="2890746"/>
            <a:ext cx="1594116" cy="1526280"/>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65028" y="4417025"/>
            <a:ext cx="1269577" cy="1016818"/>
          </a:xfrm>
          <a:prstGeom prst="rect">
            <a:avLst/>
          </a:prstGeom>
          <a:noFill/>
        </p:spPr>
        <p:txBody>
          <a:bodyPr wrap="none" lIns="179285" tIns="143428" rIns="179285" bIns="143428" rtlCol="0">
            <a:spAutoFit/>
          </a:bodyPr>
          <a:lstStyle/>
          <a:p>
            <a:pPr algn="ctr">
              <a:lnSpc>
                <a:spcPct val="90000"/>
              </a:lnSpc>
              <a:spcAft>
                <a:spcPts val="588"/>
              </a:spcAft>
            </a:pPr>
            <a:r>
              <a:rPr lang="en-GB" sz="2353">
                <a:gradFill>
                  <a:gsLst>
                    <a:gs pos="2917">
                      <a:schemeClr val="tx1"/>
                    </a:gs>
                    <a:gs pos="30000">
                      <a:schemeClr val="tx1"/>
                    </a:gs>
                  </a:gsLst>
                  <a:lin ang="5400000" scaled="0"/>
                </a:gradFill>
              </a:rPr>
              <a:t>Data</a:t>
            </a:r>
          </a:p>
          <a:p>
            <a:pPr algn="ctr">
              <a:lnSpc>
                <a:spcPct val="90000"/>
              </a:lnSpc>
              <a:spcAft>
                <a:spcPts val="588"/>
              </a:spcAft>
            </a:pPr>
            <a:r>
              <a:rPr lang="en-GB" sz="2353">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964827" y="3328666"/>
            <a:ext cx="4613453" cy="1088359"/>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646183" y="1590888"/>
            <a:ext cx="2844446" cy="1600698"/>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573638" y="2890746"/>
            <a:ext cx="2050175" cy="1526280"/>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490630" y="4417025"/>
            <a:ext cx="1880132" cy="1016818"/>
          </a:xfrm>
          <a:prstGeom prst="rect">
            <a:avLst/>
          </a:prstGeom>
          <a:noFill/>
        </p:spPr>
        <p:txBody>
          <a:bodyPr wrap="none" lIns="179285" tIns="143428" rIns="179285" bIns="143428" rtlCol="0">
            <a:spAutoFit/>
          </a:bodyPr>
          <a:lstStyle/>
          <a:p>
            <a:pPr algn="ctr">
              <a:lnSpc>
                <a:spcPct val="90000"/>
              </a:lnSpc>
              <a:spcAft>
                <a:spcPts val="588"/>
              </a:spcAft>
            </a:pPr>
            <a:r>
              <a:rPr lang="en-GB" sz="2353">
                <a:gradFill>
                  <a:gsLst>
                    <a:gs pos="2917">
                      <a:schemeClr val="tx1"/>
                    </a:gs>
                    <a:gs pos="30000">
                      <a:schemeClr val="tx1"/>
                    </a:gs>
                  </a:gsLst>
                  <a:lin ang="5400000" scaled="0"/>
                </a:gradFill>
              </a:rPr>
              <a:t>Enriched </a:t>
            </a:r>
          </a:p>
          <a:p>
            <a:pPr algn="ctr">
              <a:lnSpc>
                <a:spcPct val="90000"/>
              </a:lnSpc>
              <a:spcAft>
                <a:spcPts val="588"/>
              </a:spcAft>
            </a:pPr>
            <a:r>
              <a:rPr lang="en-GB" sz="2353">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770310" y="3356473"/>
            <a:ext cx="1664788" cy="1028882"/>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639008" y="3191586"/>
            <a:ext cx="1316634" cy="1358654"/>
          </a:xfrm>
          <a:prstGeom prst="rect">
            <a:avLst/>
          </a:prstGeom>
        </p:spPr>
      </p:pic>
      <p:sp>
        <p:nvSpPr>
          <p:cNvPr id="3" name="Rectangle 2">
            <a:extLst>
              <a:ext uri="{FF2B5EF4-FFF2-40B4-BE49-F238E27FC236}">
                <a16:creationId xmlns:a16="http://schemas.microsoft.com/office/drawing/2014/main" id="{3ADB01EE-8193-4EA1-87DC-9A4188B72624}"/>
              </a:ext>
            </a:extLst>
          </p:cNvPr>
          <p:cNvSpPr/>
          <p:nvPr/>
        </p:nvSpPr>
        <p:spPr>
          <a:xfrm>
            <a:off x="1923048" y="6037790"/>
            <a:ext cx="2270704" cy="709057"/>
          </a:xfrm>
          <a:prstGeom prst="rect">
            <a:avLst/>
          </a:prstGeom>
        </p:spPr>
        <p:txBody>
          <a:bodyPr wrap="square">
            <a:spAutoFit/>
          </a:bodyPr>
          <a:lstStyle/>
          <a:p>
            <a:pPr algn="ctr" defTabSz="896386">
              <a:spcBef>
                <a:spcPts val="588"/>
              </a:spcBef>
              <a:defRPr/>
            </a:pPr>
            <a:r>
              <a:rPr lang="en-US" sz="1765"/>
              <a:t>Any Data format</a:t>
            </a:r>
          </a:p>
          <a:p>
            <a:pPr algn="ctr" defTabSz="896386">
              <a:spcBef>
                <a:spcPts val="588"/>
              </a:spcBef>
              <a:defRPr/>
            </a:pPr>
            <a:r>
              <a:rPr lang="en-US" sz="1765"/>
              <a:t>Any Azure Store</a:t>
            </a:r>
          </a:p>
        </p:txBody>
      </p:sp>
      <p:sp>
        <p:nvSpPr>
          <p:cNvPr id="4" name="Rectangle 3">
            <a:extLst>
              <a:ext uri="{FF2B5EF4-FFF2-40B4-BE49-F238E27FC236}">
                <a16:creationId xmlns:a16="http://schemas.microsoft.com/office/drawing/2014/main" id="{490C7071-FA5B-4BDE-B374-34DDD5D6E934}"/>
              </a:ext>
            </a:extLst>
          </p:cNvPr>
          <p:cNvSpPr/>
          <p:nvPr/>
        </p:nvSpPr>
        <p:spPr>
          <a:xfrm>
            <a:off x="4917441" y="6030245"/>
            <a:ext cx="1685334" cy="363946"/>
          </a:xfrm>
          <a:prstGeom prst="rect">
            <a:avLst/>
          </a:prstGeom>
        </p:spPr>
        <p:txBody>
          <a:bodyPr wrap="none">
            <a:spAutoFit/>
          </a:bodyPr>
          <a:lstStyle/>
          <a:p>
            <a:pPr algn="ctr" defTabSz="896386">
              <a:spcBef>
                <a:spcPts val="588"/>
              </a:spcBef>
              <a:defRPr/>
            </a:pPr>
            <a:r>
              <a:rPr lang="en-US" sz="1765"/>
              <a:t>Cognitive Skills</a:t>
            </a:r>
          </a:p>
        </p:txBody>
      </p:sp>
      <p:sp>
        <p:nvSpPr>
          <p:cNvPr id="5" name="Rectangle 4">
            <a:extLst>
              <a:ext uri="{FF2B5EF4-FFF2-40B4-BE49-F238E27FC236}">
                <a16:creationId xmlns:a16="http://schemas.microsoft.com/office/drawing/2014/main" id="{AF574E42-595A-44B1-BA14-8DBAAE8AED15}"/>
              </a:ext>
            </a:extLst>
          </p:cNvPr>
          <p:cNvSpPr/>
          <p:nvPr/>
        </p:nvSpPr>
        <p:spPr>
          <a:xfrm>
            <a:off x="8160546" y="6030246"/>
            <a:ext cx="2411889" cy="709057"/>
          </a:xfrm>
          <a:prstGeom prst="rect">
            <a:avLst/>
          </a:prstGeom>
        </p:spPr>
        <p:txBody>
          <a:bodyPr wrap="square">
            <a:spAutoFit/>
          </a:bodyPr>
          <a:lstStyle/>
          <a:p>
            <a:pPr algn="ctr" defTabSz="896386">
              <a:spcBef>
                <a:spcPts val="588"/>
              </a:spcBef>
              <a:defRPr/>
            </a:pPr>
            <a:r>
              <a:rPr lang="en-US" sz="1765"/>
              <a:t>Azure Search API</a:t>
            </a:r>
          </a:p>
          <a:p>
            <a:pPr algn="ctr" defTabSz="896386">
              <a:spcBef>
                <a:spcPts val="588"/>
              </a:spcBef>
              <a:defRPr/>
            </a:pPr>
            <a:r>
              <a:rPr lang="en-US" sz="1765"/>
              <a:t>Portal</a:t>
            </a:r>
          </a:p>
        </p:txBody>
      </p:sp>
    </p:spTree>
    <p:extLst>
      <p:ext uri="{BB962C8B-B14F-4D97-AF65-F5344CB8AC3E}">
        <p14:creationId xmlns:p14="http://schemas.microsoft.com/office/powerpoint/2010/main" val="216671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F5A2A74885324FAA51B103932E06B0" ma:contentTypeVersion="9" ma:contentTypeDescription="Create a new document." ma:contentTypeScope="" ma:versionID="4db2e45b3f0744859191045f5bc93be7">
  <xsd:schema xmlns:xsd="http://www.w3.org/2001/XMLSchema" xmlns:xs="http://www.w3.org/2001/XMLSchema" xmlns:p="http://schemas.microsoft.com/office/2006/metadata/properties" xmlns:ns2="1ba15d1b-fe4d-4720-ae79-fbb0e0eec9c3" xmlns:ns3="96fef153-7240-4a3f-a3a3-6b254343105e" targetNamespace="http://schemas.microsoft.com/office/2006/metadata/properties" ma:root="true" ma:fieldsID="1022b8a65087f194855743a4e8ea9d42" ns2:_="" ns3:_="">
    <xsd:import namespace="1ba15d1b-fe4d-4720-ae79-fbb0e0eec9c3"/>
    <xsd:import namespace="96fef153-7240-4a3f-a3a3-6b25434310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15d1b-fe4d-4720-ae79-fbb0e0eec9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fef153-7240-4a3f-a3a3-6b254343105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2.xml><?xml version="1.0" encoding="utf-8"?>
<ds:datastoreItem xmlns:ds="http://schemas.openxmlformats.org/officeDocument/2006/customXml" ds:itemID="{87A98A17-1F77-41F2-830B-66EC4469700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3F71507-8850-4D99-9441-B07C67C88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a15d1b-fe4d-4720-ae79-fbb0e0eec9c3"/>
    <ds:schemaRef ds:uri="96fef153-7240-4a3f-a3a3-6b25434310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57</TotalTime>
  <Words>621</Words>
  <Application>Microsoft Office PowerPoint</Application>
  <PresentationFormat>Widescreen</PresentationFormat>
  <Paragraphs>89</Paragraphs>
  <Slides>13</Slides>
  <Notes>7</Notes>
  <HiddenSlides>3</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13</vt:i4>
      </vt:variant>
    </vt:vector>
  </HeadingPairs>
  <TitlesOfParts>
    <vt:vector size="22" baseType="lpstr">
      <vt:lpstr>Arial</vt:lpstr>
      <vt:lpstr>Calibri</vt:lpstr>
      <vt:lpstr>Consolas</vt:lpstr>
      <vt:lpstr>Segoe UI</vt:lpstr>
      <vt:lpstr>Segoe UI Light</vt:lpstr>
      <vt:lpstr>Segoe UI Semibold</vt:lpstr>
      <vt:lpstr>Segoe UI Semilight</vt:lpstr>
      <vt:lpstr>Office Theme</vt:lpstr>
      <vt:lpstr>1_Office Theme</vt:lpstr>
      <vt:lpstr>Abstract</vt:lpstr>
      <vt:lpstr>Intelligent searches with Azure Cognitive Search  </vt:lpstr>
      <vt:lpstr>Presentazione standard di PowerPoint</vt:lpstr>
      <vt:lpstr>Azure AI</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 </vt:lpstr>
      <vt:lpstr>What Cognitive Search is </vt:lpstr>
      <vt:lpstr>Azure Cognitive Search Pipeline</vt:lpstr>
      <vt:lpstr>Demo</vt:lpstr>
      <vt:lpstr>References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dc:title>
  <dc:creator>Marco Minerva</dc:creator>
  <cp:lastModifiedBy>Marco Minerva</cp:lastModifiedBy>
  <cp:revision>9</cp:revision>
  <dcterms:modified xsi:type="dcterms:W3CDTF">2019-06-07T10:57:35Z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0x010100CCF5A2A74885324FAA51B103932E06B0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